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4654550" cy="6858000"/>
          </a:xfrm>
          <a:custGeom>
            <a:avLst/>
            <a:gdLst/>
            <a:ahLst/>
            <a:cxnLst/>
            <a:rect l="l" t="t" r="r" b="b"/>
            <a:pathLst>
              <a:path w="4654550" h="6858000">
                <a:moveTo>
                  <a:pt x="4654296" y="0"/>
                </a:moveTo>
                <a:lnTo>
                  <a:pt x="0" y="0"/>
                </a:lnTo>
                <a:lnTo>
                  <a:pt x="0" y="6858000"/>
                </a:lnTo>
                <a:lnTo>
                  <a:pt x="4654296" y="6858000"/>
                </a:lnTo>
                <a:lnTo>
                  <a:pt x="4654296" y="0"/>
                </a:lnTo>
                <a:close/>
              </a:path>
            </a:pathLst>
          </a:custGeom>
          <a:solidFill>
            <a:srgbClr val="3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655058" y="479298"/>
            <a:ext cx="7035165" cy="5918200"/>
          </a:xfrm>
          <a:custGeom>
            <a:avLst/>
            <a:gdLst/>
            <a:ahLst/>
            <a:cxnLst/>
            <a:rect l="l" t="t" r="r" b="b"/>
            <a:pathLst>
              <a:path w="7035165" h="5918200">
                <a:moveTo>
                  <a:pt x="7034784" y="0"/>
                </a:moveTo>
                <a:lnTo>
                  <a:pt x="0" y="0"/>
                </a:lnTo>
                <a:lnTo>
                  <a:pt x="0" y="5917692"/>
                </a:lnTo>
                <a:lnTo>
                  <a:pt x="7034784" y="5917692"/>
                </a:lnTo>
                <a:lnTo>
                  <a:pt x="7034784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3890" y="624077"/>
            <a:ext cx="10904219" cy="1607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Relationship Id="rId3" Type="http://schemas.openxmlformats.org/officeDocument/2006/relationships/image" Target="../media/image10.jpg"/><Relationship Id="rId4" Type="http://schemas.openxmlformats.org/officeDocument/2006/relationships/image" Target="../media/image11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jpg"/><Relationship Id="rId3" Type="http://schemas.openxmlformats.org/officeDocument/2006/relationships/image" Target="../media/image13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twinspace.etwinning.net/81552/home" TargetMode="External"/><Relationship Id="rId3" Type="http://schemas.openxmlformats.org/officeDocument/2006/relationships/image" Target="../media/image14.jpg"/><Relationship Id="rId4" Type="http://schemas.openxmlformats.org/officeDocument/2006/relationships/image" Target="../media/image15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jpg"/><Relationship Id="rId3" Type="http://schemas.openxmlformats.org/officeDocument/2006/relationships/image" Target="../media/image10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7565" y="311658"/>
            <a:ext cx="4333240" cy="6179820"/>
          </a:xfrm>
          <a:custGeom>
            <a:avLst/>
            <a:gdLst/>
            <a:ahLst/>
            <a:cxnLst/>
            <a:rect l="l" t="t" r="r" b="b"/>
            <a:pathLst>
              <a:path w="4333240" h="6179820">
                <a:moveTo>
                  <a:pt x="4332732" y="0"/>
                </a:moveTo>
                <a:lnTo>
                  <a:pt x="0" y="0"/>
                </a:lnTo>
                <a:lnTo>
                  <a:pt x="0" y="6179820"/>
                </a:lnTo>
                <a:lnTo>
                  <a:pt x="4332732" y="6179820"/>
                </a:lnTo>
                <a:lnTo>
                  <a:pt x="4332732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86969" y="261620"/>
            <a:ext cx="4434205" cy="6280150"/>
          </a:xfrm>
          <a:prstGeom prst="rect">
            <a:avLst/>
          </a:prstGeom>
          <a:solidFill>
            <a:srgbClr val="404040"/>
          </a:solidFill>
          <a:ln w="25273">
            <a:solidFill>
              <a:srgbClr val="40404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200">
              <a:latin typeface="Times New Roman"/>
              <a:cs typeface="Times New Roman"/>
            </a:endParaRPr>
          </a:p>
          <a:p>
            <a:pPr algn="ctr" marL="1049020" marR="1087120">
              <a:lnSpc>
                <a:spcPts val="2810"/>
              </a:lnSpc>
            </a:pPr>
            <a:r>
              <a:rPr dirty="0" sz="2600" spc="-95">
                <a:solidFill>
                  <a:srgbClr val="FFFFFF"/>
                </a:solidFill>
                <a:latin typeface="Trebuchet MS"/>
                <a:cs typeface="Trebuchet MS"/>
              </a:rPr>
              <a:t>Erasmus+  </a:t>
            </a:r>
            <a:r>
              <a:rPr dirty="0" sz="2600" spc="-170">
                <a:solidFill>
                  <a:srgbClr val="FFFFFF"/>
                </a:solidFill>
                <a:latin typeface="Trebuchet MS"/>
                <a:cs typeface="Trebuchet MS"/>
              </a:rPr>
              <a:t>Edukacja</a:t>
            </a:r>
            <a:r>
              <a:rPr dirty="0" sz="2600" spc="-29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600" spc="-160">
                <a:solidFill>
                  <a:srgbClr val="FFFFFF"/>
                </a:solidFill>
                <a:latin typeface="Trebuchet MS"/>
                <a:cs typeface="Trebuchet MS"/>
              </a:rPr>
              <a:t>szkolna:  </a:t>
            </a:r>
            <a:r>
              <a:rPr dirty="0" sz="2600" spc="-110">
                <a:solidFill>
                  <a:srgbClr val="FFFFFF"/>
                </a:solidFill>
                <a:latin typeface="Trebuchet MS"/>
                <a:cs typeface="Trebuchet MS"/>
              </a:rPr>
              <a:t>Współpraca</a:t>
            </a:r>
            <a:r>
              <a:rPr dirty="0" sz="2600" spc="-3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600" spc="-150">
                <a:solidFill>
                  <a:srgbClr val="FFFFFF"/>
                </a:solidFill>
                <a:latin typeface="Trebuchet MS"/>
                <a:cs typeface="Trebuchet MS"/>
              </a:rPr>
              <a:t>szkół</a:t>
            </a:r>
            <a:endParaRPr sz="2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Trebuchet MS"/>
              <a:cs typeface="Trebuchet MS"/>
            </a:endParaRPr>
          </a:p>
          <a:p>
            <a:pPr marL="892175">
              <a:lnSpc>
                <a:spcPts val="2965"/>
              </a:lnSpc>
            </a:pPr>
            <a:r>
              <a:rPr dirty="0" sz="2600" spc="-155">
                <a:solidFill>
                  <a:srgbClr val="FFFFFF"/>
                </a:solidFill>
                <a:latin typeface="Trebuchet MS"/>
                <a:cs typeface="Trebuchet MS"/>
              </a:rPr>
              <a:t>Dwujęzyczna</a:t>
            </a:r>
            <a:r>
              <a:rPr dirty="0" sz="2600" spc="-2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600" spc="-150">
                <a:solidFill>
                  <a:srgbClr val="FFFFFF"/>
                </a:solidFill>
                <a:latin typeface="Trebuchet MS"/>
                <a:cs typeface="Trebuchet MS"/>
              </a:rPr>
              <a:t>Szkoła</a:t>
            </a:r>
            <a:endParaRPr sz="2600">
              <a:latin typeface="Trebuchet MS"/>
              <a:cs typeface="Trebuchet MS"/>
            </a:endParaRPr>
          </a:p>
          <a:p>
            <a:pPr marL="843280" marR="882015" indent="217804">
              <a:lnSpc>
                <a:spcPts val="2810"/>
              </a:lnSpc>
              <a:spcBef>
                <a:spcPts val="195"/>
              </a:spcBef>
            </a:pPr>
            <a:r>
              <a:rPr dirty="0" sz="2600" spc="-130">
                <a:solidFill>
                  <a:srgbClr val="FFFFFF"/>
                </a:solidFill>
                <a:latin typeface="Trebuchet MS"/>
                <a:cs typeface="Trebuchet MS"/>
              </a:rPr>
              <a:t>Podstawowa </a:t>
            </a:r>
            <a:r>
              <a:rPr dirty="0" sz="2600" spc="-90">
                <a:solidFill>
                  <a:srgbClr val="FFFFFF"/>
                </a:solidFill>
                <a:latin typeface="Trebuchet MS"/>
                <a:cs typeface="Trebuchet MS"/>
              </a:rPr>
              <a:t>nr </a:t>
            </a:r>
            <a:r>
              <a:rPr dirty="0" sz="2600" spc="-45">
                <a:solidFill>
                  <a:srgbClr val="FFFFFF"/>
                </a:solidFill>
                <a:latin typeface="Trebuchet MS"/>
                <a:cs typeface="Trebuchet MS"/>
              </a:rPr>
              <a:t>1  </a:t>
            </a:r>
            <a:r>
              <a:rPr dirty="0" sz="2600" spc="-120">
                <a:solidFill>
                  <a:srgbClr val="FFFFFF"/>
                </a:solidFill>
                <a:latin typeface="Trebuchet MS"/>
                <a:cs typeface="Trebuchet MS"/>
              </a:rPr>
              <a:t>w </a:t>
            </a:r>
            <a:r>
              <a:rPr dirty="0" sz="2600" spc="-155">
                <a:solidFill>
                  <a:srgbClr val="FFFFFF"/>
                </a:solidFill>
                <a:latin typeface="Trebuchet MS"/>
                <a:cs typeface="Trebuchet MS"/>
              </a:rPr>
              <a:t>Warszawie,</a:t>
            </a:r>
            <a:r>
              <a:rPr dirty="0" sz="2600" spc="-3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600" spc="-140">
                <a:solidFill>
                  <a:srgbClr val="FFFFFF"/>
                </a:solidFill>
                <a:latin typeface="Trebuchet MS"/>
                <a:cs typeface="Trebuchet MS"/>
              </a:rPr>
              <a:t>Polska</a:t>
            </a:r>
            <a:endParaRPr sz="2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Trebuchet MS"/>
              <a:cs typeface="Trebuchet MS"/>
            </a:endParaRPr>
          </a:p>
          <a:p>
            <a:pPr algn="ctr" marR="39370">
              <a:lnSpc>
                <a:spcPts val="2965"/>
              </a:lnSpc>
            </a:pPr>
            <a:r>
              <a:rPr dirty="0" sz="2600" spc="-185">
                <a:solidFill>
                  <a:srgbClr val="FFFFFF"/>
                </a:solidFill>
                <a:latin typeface="Trebuchet MS"/>
                <a:cs typeface="Trebuchet MS"/>
              </a:rPr>
              <a:t>Tytuł</a:t>
            </a:r>
            <a:r>
              <a:rPr dirty="0" sz="2600" spc="-20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600" spc="-165">
                <a:solidFill>
                  <a:srgbClr val="FFFFFF"/>
                </a:solidFill>
                <a:latin typeface="Trebuchet MS"/>
                <a:cs typeface="Trebuchet MS"/>
              </a:rPr>
              <a:t>projektu:</a:t>
            </a:r>
            <a:endParaRPr sz="2600">
              <a:latin typeface="Trebuchet MS"/>
              <a:cs typeface="Trebuchet MS"/>
            </a:endParaRPr>
          </a:p>
          <a:p>
            <a:pPr algn="ctr" marR="37465">
              <a:lnSpc>
                <a:spcPts val="2865"/>
              </a:lnSpc>
            </a:pPr>
            <a:r>
              <a:rPr dirty="0" sz="2600" spc="-190">
                <a:solidFill>
                  <a:srgbClr val="FFFFFF"/>
                </a:solidFill>
                <a:latin typeface="Trebuchet MS"/>
                <a:cs typeface="Trebuchet MS"/>
              </a:rPr>
              <a:t>„Klimat </a:t>
            </a:r>
            <a:r>
              <a:rPr dirty="0" sz="2600" spc="-125">
                <a:solidFill>
                  <a:srgbClr val="FFFFFF"/>
                </a:solidFill>
                <a:latin typeface="Trebuchet MS"/>
                <a:cs typeface="Trebuchet MS"/>
              </a:rPr>
              <a:t>to </a:t>
            </a:r>
            <a:r>
              <a:rPr dirty="0" sz="2600" spc="-190">
                <a:solidFill>
                  <a:srgbClr val="FFFFFF"/>
                </a:solidFill>
                <a:latin typeface="Trebuchet MS"/>
                <a:cs typeface="Trebuchet MS"/>
              </a:rPr>
              <a:t>jest</a:t>
            </a:r>
            <a:r>
              <a:rPr dirty="0" sz="2600" spc="-3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600" spc="-160">
                <a:solidFill>
                  <a:srgbClr val="FFFFFF"/>
                </a:solidFill>
                <a:latin typeface="Trebuchet MS"/>
                <a:cs typeface="Trebuchet MS"/>
              </a:rPr>
              <a:t>temat!!!”</a:t>
            </a:r>
            <a:endParaRPr sz="2600">
              <a:latin typeface="Trebuchet MS"/>
              <a:cs typeface="Trebuchet MS"/>
            </a:endParaRPr>
          </a:p>
          <a:p>
            <a:pPr algn="ctr" marR="37465">
              <a:lnSpc>
                <a:spcPts val="2300"/>
              </a:lnSpc>
            </a:pPr>
            <a:r>
              <a:rPr dirty="0" sz="2000" spc="-65">
                <a:solidFill>
                  <a:srgbClr val="FFFFFF"/>
                </a:solidFill>
                <a:latin typeface="Trebuchet MS"/>
                <a:cs typeface="Trebuchet MS"/>
              </a:rPr>
              <a:t>2019-1-PL01-KA229-064863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185677" y="581684"/>
            <a:ext cx="3935684" cy="38627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600516" y="5230634"/>
            <a:ext cx="4107035" cy="8148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622419" y="4987493"/>
            <a:ext cx="2625090" cy="6057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800" spc="-135">
                <a:solidFill>
                  <a:srgbClr val="FFFFFF"/>
                </a:solidFill>
                <a:latin typeface="Trebuchet MS"/>
                <a:cs typeface="Trebuchet MS"/>
              </a:rPr>
              <a:t>Opis</a:t>
            </a:r>
            <a:r>
              <a:rPr dirty="0" sz="3800" spc="-35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800" spc="-225">
                <a:solidFill>
                  <a:srgbClr val="FFFFFF"/>
                </a:solidFill>
                <a:latin typeface="Trebuchet MS"/>
                <a:cs typeface="Trebuchet MS"/>
              </a:rPr>
              <a:t>projektu</a:t>
            </a:r>
            <a:endParaRPr sz="3800">
              <a:latin typeface="Trebuchet MS"/>
              <a:cs typeface="Trebuchet M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621791" y="0"/>
            <a:ext cx="10955020" cy="6263640"/>
            <a:chOff x="621791" y="0"/>
            <a:chExt cx="10955020" cy="6263640"/>
          </a:xfrm>
        </p:grpSpPr>
        <p:sp>
          <p:nvSpPr>
            <p:cNvPr id="5" name="object 5"/>
            <p:cNvSpPr/>
            <p:nvPr/>
          </p:nvSpPr>
          <p:spPr>
            <a:xfrm>
              <a:off x="629411" y="629412"/>
              <a:ext cx="1217930" cy="859790"/>
            </a:xfrm>
            <a:custGeom>
              <a:avLst/>
              <a:gdLst/>
              <a:ahLst/>
              <a:cxnLst/>
              <a:rect l="l" t="t" r="r" b="b"/>
              <a:pathLst>
                <a:path w="1217930" h="859790">
                  <a:moveTo>
                    <a:pt x="1217676" y="0"/>
                  </a:moveTo>
                  <a:lnTo>
                    <a:pt x="0" y="0"/>
                  </a:lnTo>
                  <a:lnTo>
                    <a:pt x="0" y="859536"/>
                  </a:lnTo>
                  <a:lnTo>
                    <a:pt x="1217676" y="859536"/>
                  </a:lnTo>
                  <a:lnTo>
                    <a:pt x="12176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51331" y="745236"/>
              <a:ext cx="941832" cy="62788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844039" y="635508"/>
              <a:ext cx="680085" cy="850900"/>
            </a:xfrm>
            <a:custGeom>
              <a:avLst/>
              <a:gdLst/>
              <a:ahLst/>
              <a:cxnLst/>
              <a:rect l="l" t="t" r="r" b="b"/>
              <a:pathLst>
                <a:path w="680085" h="850900">
                  <a:moveTo>
                    <a:pt x="0" y="0"/>
                  </a:moveTo>
                  <a:lnTo>
                    <a:pt x="0" y="850391"/>
                  </a:lnTo>
                  <a:lnTo>
                    <a:pt x="679704" y="8503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C4B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632459" y="2848355"/>
              <a:ext cx="2339340" cy="3415665"/>
            </a:xfrm>
            <a:custGeom>
              <a:avLst/>
              <a:gdLst/>
              <a:ahLst/>
              <a:cxnLst/>
              <a:rect l="l" t="t" r="r" b="b"/>
              <a:pathLst>
                <a:path w="2339340" h="3415665">
                  <a:moveTo>
                    <a:pt x="2339340" y="0"/>
                  </a:moveTo>
                  <a:lnTo>
                    <a:pt x="0" y="0"/>
                  </a:lnTo>
                  <a:lnTo>
                    <a:pt x="0" y="3415284"/>
                  </a:lnTo>
                  <a:lnTo>
                    <a:pt x="2339340" y="3415284"/>
                  </a:lnTo>
                  <a:lnTo>
                    <a:pt x="23393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621791" y="1484375"/>
              <a:ext cx="2356485" cy="1371600"/>
            </a:xfrm>
            <a:custGeom>
              <a:avLst/>
              <a:gdLst/>
              <a:ahLst/>
              <a:cxnLst/>
              <a:rect l="l" t="t" r="r" b="b"/>
              <a:pathLst>
                <a:path w="2356485" h="1371600">
                  <a:moveTo>
                    <a:pt x="1215770" y="0"/>
                  </a:moveTo>
                  <a:lnTo>
                    <a:pt x="0" y="0"/>
                  </a:lnTo>
                  <a:lnTo>
                    <a:pt x="1209802" y="1364869"/>
                  </a:lnTo>
                  <a:lnTo>
                    <a:pt x="1209802" y="1367154"/>
                  </a:lnTo>
                  <a:lnTo>
                    <a:pt x="1211833" y="1367154"/>
                  </a:lnTo>
                  <a:lnTo>
                    <a:pt x="1215770" y="1371600"/>
                  </a:lnTo>
                  <a:lnTo>
                    <a:pt x="1215770" y="1367154"/>
                  </a:lnTo>
                  <a:lnTo>
                    <a:pt x="2356104" y="1367154"/>
                  </a:lnTo>
                  <a:lnTo>
                    <a:pt x="2356104" y="4445"/>
                  </a:lnTo>
                  <a:lnTo>
                    <a:pt x="1215770" y="4445"/>
                  </a:lnTo>
                  <a:lnTo>
                    <a:pt x="1215770" y="0"/>
                  </a:lnTo>
                  <a:close/>
                </a:path>
              </a:pathLst>
            </a:custGeom>
            <a:solidFill>
              <a:srgbClr val="AEAB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4956047" y="9144"/>
              <a:ext cx="1576070" cy="1480185"/>
            </a:xfrm>
            <a:custGeom>
              <a:avLst/>
              <a:gdLst/>
              <a:ahLst/>
              <a:cxnLst/>
              <a:rect l="l" t="t" r="r" b="b"/>
              <a:pathLst>
                <a:path w="1576070" h="1480185">
                  <a:moveTo>
                    <a:pt x="1575816" y="0"/>
                  </a:moveTo>
                  <a:lnTo>
                    <a:pt x="0" y="0"/>
                  </a:lnTo>
                  <a:lnTo>
                    <a:pt x="0" y="1479803"/>
                  </a:lnTo>
                  <a:lnTo>
                    <a:pt x="1575816" y="1479803"/>
                  </a:lnTo>
                  <a:lnTo>
                    <a:pt x="157581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117591" y="330708"/>
              <a:ext cx="1258824" cy="83972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6524244" y="0"/>
              <a:ext cx="1091565" cy="1480185"/>
            </a:xfrm>
            <a:custGeom>
              <a:avLst/>
              <a:gdLst/>
              <a:ahLst/>
              <a:cxnLst/>
              <a:rect l="l" t="t" r="r" b="b"/>
              <a:pathLst>
                <a:path w="1091565" h="1480185">
                  <a:moveTo>
                    <a:pt x="0" y="0"/>
                  </a:moveTo>
                  <a:lnTo>
                    <a:pt x="0" y="1479803"/>
                  </a:lnTo>
                  <a:lnTo>
                    <a:pt x="1091183" y="14798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C4B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2977896" y="621804"/>
              <a:ext cx="8598535" cy="2235835"/>
            </a:xfrm>
            <a:custGeom>
              <a:avLst/>
              <a:gdLst/>
              <a:ahLst/>
              <a:cxnLst/>
              <a:rect l="l" t="t" r="r" b="b"/>
              <a:pathLst>
                <a:path w="8598535" h="2235835">
                  <a:moveTo>
                    <a:pt x="1991868" y="864095"/>
                  </a:moveTo>
                  <a:lnTo>
                    <a:pt x="0" y="864095"/>
                  </a:lnTo>
                  <a:lnTo>
                    <a:pt x="0" y="2235695"/>
                  </a:lnTo>
                  <a:lnTo>
                    <a:pt x="1991868" y="2235695"/>
                  </a:lnTo>
                  <a:lnTo>
                    <a:pt x="1991868" y="864095"/>
                  </a:lnTo>
                  <a:close/>
                </a:path>
                <a:path w="8598535" h="2235835">
                  <a:moveTo>
                    <a:pt x="8598408" y="0"/>
                  </a:moveTo>
                  <a:lnTo>
                    <a:pt x="4565904" y="0"/>
                  </a:lnTo>
                  <a:lnTo>
                    <a:pt x="4565904" y="2203691"/>
                  </a:lnTo>
                  <a:lnTo>
                    <a:pt x="8598408" y="2203691"/>
                  </a:lnTo>
                  <a:lnTo>
                    <a:pt x="85984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147059" y="1632204"/>
              <a:ext cx="1607819" cy="106984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7206996" y="2436876"/>
              <a:ext cx="326390" cy="407034"/>
            </a:xfrm>
            <a:custGeom>
              <a:avLst/>
              <a:gdLst/>
              <a:ahLst/>
              <a:cxnLst/>
              <a:rect l="l" t="t" r="r" b="b"/>
              <a:pathLst>
                <a:path w="326390" h="407035">
                  <a:moveTo>
                    <a:pt x="326135" y="0"/>
                  </a:moveTo>
                  <a:lnTo>
                    <a:pt x="0" y="406908"/>
                  </a:lnTo>
                  <a:lnTo>
                    <a:pt x="326135" y="406908"/>
                  </a:lnTo>
                  <a:lnTo>
                    <a:pt x="326135" y="0"/>
                  </a:lnTo>
                  <a:close/>
                </a:path>
              </a:pathLst>
            </a:custGeom>
            <a:solidFill>
              <a:srgbClr val="D52C0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8048244" y="794003"/>
              <a:ext cx="3070860" cy="1880616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2977896" y="2848355"/>
              <a:ext cx="1092835" cy="1880870"/>
            </a:xfrm>
            <a:custGeom>
              <a:avLst/>
              <a:gdLst/>
              <a:ahLst/>
              <a:cxnLst/>
              <a:rect l="l" t="t" r="r" b="b"/>
              <a:pathLst>
                <a:path w="1092835" h="1880870">
                  <a:moveTo>
                    <a:pt x="1092708" y="0"/>
                  </a:moveTo>
                  <a:lnTo>
                    <a:pt x="0" y="0"/>
                  </a:lnTo>
                  <a:lnTo>
                    <a:pt x="1092708" y="1880616"/>
                  </a:lnTo>
                  <a:lnTo>
                    <a:pt x="1092708" y="0"/>
                  </a:lnTo>
                  <a:close/>
                </a:path>
              </a:pathLst>
            </a:custGeom>
            <a:solidFill>
              <a:srgbClr val="AEAB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4072127" y="2843783"/>
              <a:ext cx="3474720" cy="1884045"/>
            </a:xfrm>
            <a:custGeom>
              <a:avLst/>
              <a:gdLst/>
              <a:ahLst/>
              <a:cxnLst/>
              <a:rect l="l" t="t" r="r" b="b"/>
              <a:pathLst>
                <a:path w="3474720" h="1884045">
                  <a:moveTo>
                    <a:pt x="3474720" y="0"/>
                  </a:moveTo>
                  <a:lnTo>
                    <a:pt x="0" y="0"/>
                  </a:lnTo>
                  <a:lnTo>
                    <a:pt x="0" y="1883664"/>
                  </a:lnTo>
                  <a:lnTo>
                    <a:pt x="3474720" y="1883664"/>
                  </a:lnTo>
                  <a:lnTo>
                    <a:pt x="347472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4960620" y="1488947"/>
              <a:ext cx="1092835" cy="1363980"/>
            </a:xfrm>
            <a:custGeom>
              <a:avLst/>
              <a:gdLst/>
              <a:ahLst/>
              <a:cxnLst/>
              <a:rect l="l" t="t" r="r" b="b"/>
              <a:pathLst>
                <a:path w="1092835" h="1363980">
                  <a:moveTo>
                    <a:pt x="0" y="0"/>
                  </a:moveTo>
                  <a:lnTo>
                    <a:pt x="0" y="1363979"/>
                  </a:lnTo>
                  <a:lnTo>
                    <a:pt x="1092707" y="13639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C4B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4960620" y="1481327"/>
              <a:ext cx="1557655" cy="1362710"/>
            </a:xfrm>
            <a:custGeom>
              <a:avLst/>
              <a:gdLst/>
              <a:ahLst/>
              <a:cxnLst/>
              <a:rect l="l" t="t" r="r" b="b"/>
              <a:pathLst>
                <a:path w="1557654" h="1362710">
                  <a:moveTo>
                    <a:pt x="1557527" y="0"/>
                  </a:moveTo>
                  <a:lnTo>
                    <a:pt x="0" y="0"/>
                  </a:lnTo>
                  <a:lnTo>
                    <a:pt x="1090802" y="1362456"/>
                  </a:lnTo>
                  <a:lnTo>
                    <a:pt x="1557527" y="1362456"/>
                  </a:lnTo>
                  <a:lnTo>
                    <a:pt x="1557527" y="0"/>
                  </a:lnTo>
                  <a:close/>
                </a:path>
              </a:pathLst>
            </a:custGeom>
            <a:solidFill>
              <a:srgbClr val="AEAB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4956047" y="1479803"/>
              <a:ext cx="1092835" cy="1363980"/>
            </a:xfrm>
            <a:custGeom>
              <a:avLst/>
              <a:gdLst/>
              <a:ahLst/>
              <a:cxnLst/>
              <a:rect l="l" t="t" r="r" b="b"/>
              <a:pathLst>
                <a:path w="1092835" h="1363980">
                  <a:moveTo>
                    <a:pt x="0" y="0"/>
                  </a:moveTo>
                  <a:lnTo>
                    <a:pt x="0" y="1363980"/>
                  </a:lnTo>
                  <a:lnTo>
                    <a:pt x="1092707" y="13639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C4B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786383" y="3701796"/>
              <a:ext cx="2031491" cy="1761743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4631436" y="2979420"/>
              <a:ext cx="2421636" cy="1610867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2971799" y="4757928"/>
              <a:ext cx="1117600" cy="1496695"/>
            </a:xfrm>
            <a:custGeom>
              <a:avLst/>
              <a:gdLst/>
              <a:ahLst/>
              <a:cxnLst/>
              <a:rect l="l" t="t" r="r" b="b"/>
              <a:pathLst>
                <a:path w="1117600" h="1496695">
                  <a:moveTo>
                    <a:pt x="1117091" y="0"/>
                  </a:moveTo>
                  <a:lnTo>
                    <a:pt x="0" y="0"/>
                  </a:lnTo>
                  <a:lnTo>
                    <a:pt x="0" y="1496568"/>
                  </a:lnTo>
                  <a:lnTo>
                    <a:pt x="1117091" y="0"/>
                  </a:lnTo>
                  <a:close/>
                </a:path>
              </a:pathLst>
            </a:custGeom>
            <a:solidFill>
              <a:srgbClr val="A4A4A4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/>
          <p:cNvSpPr txBox="1"/>
          <p:nvPr/>
        </p:nvSpPr>
        <p:spPr>
          <a:xfrm>
            <a:off x="7661909" y="3000578"/>
            <a:ext cx="4426585" cy="15201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">
                <a:solidFill>
                  <a:srgbClr val="FFFFFF"/>
                </a:solidFill>
                <a:latin typeface="Carlito"/>
                <a:cs typeface="Carlito"/>
              </a:rPr>
              <a:t>Cel</a:t>
            </a:r>
            <a:r>
              <a:rPr dirty="0" sz="140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Carlito"/>
                <a:cs typeface="Carlito"/>
              </a:rPr>
              <a:t>główny:</a:t>
            </a:r>
            <a:endParaRPr sz="1400">
              <a:latin typeface="Carlito"/>
              <a:cs typeface="Carlito"/>
            </a:endParaRPr>
          </a:p>
          <a:p>
            <a:pPr marL="12700" marR="342265">
              <a:lnSpc>
                <a:spcPct val="100000"/>
              </a:lnSpc>
            </a:pPr>
            <a:r>
              <a:rPr dirty="0" sz="1400" spc="-10">
                <a:solidFill>
                  <a:srgbClr val="FFFFFF"/>
                </a:solidFill>
                <a:latin typeface="Carlito"/>
                <a:cs typeface="Carlito"/>
              </a:rPr>
              <a:t>Zwiększenie kompetencji społecznych </a:t>
            </a:r>
            <a:r>
              <a:rPr dirty="0" sz="1400">
                <a:solidFill>
                  <a:srgbClr val="FFFFFF"/>
                </a:solidFill>
                <a:latin typeface="Carlito"/>
                <a:cs typeface="Carlito"/>
              </a:rPr>
              <a:t>i </a:t>
            </a:r>
            <a:r>
              <a:rPr dirty="0" sz="1400" spc="-5">
                <a:solidFill>
                  <a:srgbClr val="FFFFFF"/>
                </a:solidFill>
                <a:latin typeface="Carlito"/>
                <a:cs typeface="Carlito"/>
              </a:rPr>
              <a:t>obywatelskich, </a:t>
            </a:r>
            <a:r>
              <a:rPr dirty="0" sz="1400">
                <a:solidFill>
                  <a:srgbClr val="FFFFFF"/>
                </a:solidFill>
                <a:latin typeface="Carlito"/>
                <a:cs typeface="Carlito"/>
              </a:rPr>
              <a:t>w  </a:t>
            </a:r>
            <a:r>
              <a:rPr dirty="0" sz="1400" spc="-15">
                <a:solidFill>
                  <a:srgbClr val="FFFFFF"/>
                </a:solidFill>
                <a:latin typeface="Carlito"/>
                <a:cs typeface="Carlito"/>
              </a:rPr>
              <a:t>obszarze </a:t>
            </a:r>
            <a:r>
              <a:rPr dirty="0" sz="1400" spc="-10">
                <a:solidFill>
                  <a:srgbClr val="FFFFFF"/>
                </a:solidFill>
                <a:latin typeface="Carlito"/>
                <a:cs typeface="Carlito"/>
              </a:rPr>
              <a:t>ochrony </a:t>
            </a:r>
            <a:r>
              <a:rPr dirty="0" sz="1400" spc="-5">
                <a:solidFill>
                  <a:srgbClr val="FFFFFF"/>
                </a:solidFill>
                <a:latin typeface="Carlito"/>
                <a:cs typeface="Carlito"/>
              </a:rPr>
              <a:t>klimatu, </a:t>
            </a:r>
            <a:r>
              <a:rPr dirty="0" sz="1400">
                <a:solidFill>
                  <a:srgbClr val="FFFFFF"/>
                </a:solidFill>
                <a:latin typeface="Carlito"/>
                <a:cs typeface="Carlito"/>
              </a:rPr>
              <a:t>i </a:t>
            </a:r>
            <a:r>
              <a:rPr dirty="0" sz="1400" spc="-10">
                <a:solidFill>
                  <a:srgbClr val="FFFFFF"/>
                </a:solidFill>
                <a:latin typeface="Carlito"/>
                <a:cs typeface="Carlito"/>
              </a:rPr>
              <a:t>językowych, </a:t>
            </a:r>
            <a:r>
              <a:rPr dirty="0" sz="1400">
                <a:solidFill>
                  <a:srgbClr val="FFFFFF"/>
                </a:solidFill>
                <a:latin typeface="Carlito"/>
                <a:cs typeface="Carlito"/>
              </a:rPr>
              <a:t>z </a:t>
            </a:r>
            <a:r>
              <a:rPr dirty="0" sz="1400" spc="-10">
                <a:solidFill>
                  <a:srgbClr val="FFFFFF"/>
                </a:solidFill>
                <a:latin typeface="Carlito"/>
                <a:cs typeface="Carlito"/>
              </a:rPr>
              <a:t>zakresu</a:t>
            </a:r>
            <a:r>
              <a:rPr dirty="0" sz="1400" spc="-2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400" spc="-10">
                <a:solidFill>
                  <a:srgbClr val="FFFFFF"/>
                </a:solidFill>
                <a:latin typeface="Carlito"/>
                <a:cs typeface="Carlito"/>
              </a:rPr>
              <a:t>języka</a:t>
            </a:r>
            <a:endParaRPr sz="140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</a:pPr>
            <a:r>
              <a:rPr dirty="0" sz="1400" spc="-5">
                <a:solidFill>
                  <a:srgbClr val="FFFFFF"/>
                </a:solidFill>
                <a:latin typeface="Carlito"/>
                <a:cs typeface="Carlito"/>
              </a:rPr>
              <a:t>angielskiego, </a:t>
            </a:r>
            <a:r>
              <a:rPr dirty="0" sz="1400" spc="-10">
                <a:solidFill>
                  <a:srgbClr val="FFFFFF"/>
                </a:solidFill>
                <a:latin typeface="Carlito"/>
                <a:cs typeface="Carlito"/>
              </a:rPr>
              <a:t>wśród </a:t>
            </a:r>
            <a:r>
              <a:rPr dirty="0" sz="1400" spc="-5">
                <a:solidFill>
                  <a:srgbClr val="FFFFFF"/>
                </a:solidFill>
                <a:latin typeface="Carlito"/>
                <a:cs typeface="Carlito"/>
              </a:rPr>
              <a:t>150 </a:t>
            </a:r>
            <a:r>
              <a:rPr dirty="0" sz="1400" spc="-20">
                <a:solidFill>
                  <a:srgbClr val="FFFFFF"/>
                </a:solidFill>
                <a:latin typeface="Carlito"/>
                <a:cs typeface="Carlito"/>
              </a:rPr>
              <a:t>uczniów, </a:t>
            </a:r>
            <a:r>
              <a:rPr dirty="0" sz="1400">
                <a:solidFill>
                  <a:srgbClr val="FFFFFF"/>
                </a:solidFill>
                <a:latin typeface="Carlito"/>
                <a:cs typeface="Carlito"/>
              </a:rPr>
              <a:t>w </a:t>
            </a:r>
            <a:r>
              <a:rPr dirty="0" sz="1400" spc="-5">
                <a:solidFill>
                  <a:srgbClr val="FFFFFF"/>
                </a:solidFill>
                <a:latin typeface="Carlito"/>
                <a:cs typeface="Carlito"/>
              </a:rPr>
              <a:t>wieku </a:t>
            </a:r>
            <a:r>
              <a:rPr dirty="0" sz="1400">
                <a:solidFill>
                  <a:srgbClr val="FFFFFF"/>
                </a:solidFill>
                <a:latin typeface="Carlito"/>
                <a:cs typeface="Carlito"/>
              </a:rPr>
              <a:t>11-15 </a:t>
            </a:r>
            <a:r>
              <a:rPr dirty="0" sz="1400" spc="-5">
                <a:solidFill>
                  <a:srgbClr val="FFFFFF"/>
                </a:solidFill>
                <a:latin typeface="Carlito"/>
                <a:cs typeface="Carlito"/>
              </a:rPr>
              <a:t>lat, </a:t>
            </a:r>
            <a:r>
              <a:rPr dirty="0" sz="1400">
                <a:solidFill>
                  <a:srgbClr val="FFFFFF"/>
                </a:solidFill>
                <a:latin typeface="Carlito"/>
                <a:cs typeface="Carlito"/>
              </a:rPr>
              <a:t>z </a:t>
            </a:r>
            <a:r>
              <a:rPr dirty="0" sz="1400" spc="-10">
                <a:solidFill>
                  <a:srgbClr val="FFFFFF"/>
                </a:solidFill>
                <a:latin typeface="Carlito"/>
                <a:cs typeface="Carlito"/>
              </a:rPr>
              <a:t>sześciu  </a:t>
            </a:r>
            <a:r>
              <a:rPr dirty="0" sz="1400" spc="-5">
                <a:solidFill>
                  <a:srgbClr val="FFFFFF"/>
                </a:solidFill>
                <a:latin typeface="Carlito"/>
                <a:cs typeface="Carlito"/>
              </a:rPr>
              <a:t>krajów partnerskich, </a:t>
            </a:r>
            <a:r>
              <a:rPr dirty="0" sz="1400">
                <a:solidFill>
                  <a:srgbClr val="FFFFFF"/>
                </a:solidFill>
                <a:latin typeface="Carlito"/>
                <a:cs typeface="Carlito"/>
              </a:rPr>
              <a:t>w </a:t>
            </a:r>
            <a:r>
              <a:rPr dirty="0" sz="1400" spc="-5">
                <a:solidFill>
                  <a:srgbClr val="FFFFFF"/>
                </a:solidFill>
                <a:latin typeface="Carlito"/>
                <a:cs typeface="Carlito"/>
              </a:rPr>
              <a:t>okresie:</a:t>
            </a:r>
            <a:r>
              <a:rPr dirty="0" sz="1400" spc="-1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Carlito"/>
                <a:cs typeface="Carlito"/>
              </a:rPr>
              <a:t>01.09.2019-31.08.2021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FFFF"/>
                </a:solidFill>
                <a:latin typeface="Carlito"/>
                <a:cs typeface="Carlito"/>
              </a:rPr>
              <a:t>Języki </a:t>
            </a:r>
            <a:r>
              <a:rPr dirty="0" sz="1400" spc="-10">
                <a:solidFill>
                  <a:srgbClr val="FFFFFF"/>
                </a:solidFill>
                <a:latin typeface="Carlito"/>
                <a:cs typeface="Carlito"/>
              </a:rPr>
              <a:t>projektu:</a:t>
            </a:r>
            <a:r>
              <a:rPr dirty="0" sz="1400" spc="1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400">
                <a:solidFill>
                  <a:srgbClr val="FFFFFF"/>
                </a:solidFill>
                <a:latin typeface="Carlito"/>
                <a:cs typeface="Carlito"/>
              </a:rPr>
              <a:t>angielski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661909" y="4708397"/>
            <a:ext cx="4512945" cy="15201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solidFill>
                  <a:srgbClr val="FFFFFF"/>
                </a:solidFill>
                <a:latin typeface="Carlito"/>
                <a:cs typeface="Carlito"/>
              </a:rPr>
              <a:t>6 </a:t>
            </a:r>
            <a:r>
              <a:rPr dirty="0" sz="1400" spc="-15">
                <a:solidFill>
                  <a:srgbClr val="FFFFFF"/>
                </a:solidFill>
                <a:latin typeface="Carlito"/>
                <a:cs typeface="Carlito"/>
              </a:rPr>
              <a:t>szkół</a:t>
            </a:r>
            <a:r>
              <a:rPr dirty="0" sz="1400" spc="-2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Carlito"/>
                <a:cs typeface="Carlito"/>
              </a:rPr>
              <a:t>partnerskich: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400" spc="-5">
                <a:solidFill>
                  <a:srgbClr val="FFFFFF"/>
                </a:solidFill>
                <a:latin typeface="Carlito"/>
                <a:cs typeface="Carlito"/>
              </a:rPr>
              <a:t>Gymnasio </a:t>
            </a:r>
            <a:r>
              <a:rPr dirty="0" sz="1400" spc="-10">
                <a:solidFill>
                  <a:srgbClr val="FFFFFF"/>
                </a:solidFill>
                <a:latin typeface="Carlito"/>
                <a:cs typeface="Carlito"/>
              </a:rPr>
              <a:t>Thrakomakedonon,</a:t>
            </a:r>
            <a:r>
              <a:rPr dirty="0" sz="140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400" spc="-10">
                <a:solidFill>
                  <a:srgbClr val="FFFFFF"/>
                </a:solidFill>
                <a:latin typeface="Carlito"/>
                <a:cs typeface="Carlito"/>
              </a:rPr>
              <a:t>Grecja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FFFF"/>
                </a:solidFill>
                <a:latin typeface="Carlito"/>
                <a:cs typeface="Carlito"/>
              </a:rPr>
              <a:t>Osnovno uchilishte </a:t>
            </a:r>
            <a:r>
              <a:rPr dirty="0" sz="1400" spc="-15">
                <a:solidFill>
                  <a:srgbClr val="FFFFFF"/>
                </a:solidFill>
                <a:latin typeface="Carlito"/>
                <a:cs typeface="Carlito"/>
              </a:rPr>
              <a:t>"Petko </a:t>
            </a:r>
            <a:r>
              <a:rPr dirty="0" sz="1400" spc="-5">
                <a:solidFill>
                  <a:srgbClr val="FFFFFF"/>
                </a:solidFill>
                <a:latin typeface="Carlito"/>
                <a:cs typeface="Carlito"/>
              </a:rPr>
              <a:t>Rachev </a:t>
            </a:r>
            <a:r>
              <a:rPr dirty="0" sz="1400" spc="-10">
                <a:solidFill>
                  <a:srgbClr val="FFFFFF"/>
                </a:solidFill>
                <a:latin typeface="Carlito"/>
                <a:cs typeface="Carlito"/>
              </a:rPr>
              <a:t>Slaveykov",</a:t>
            </a:r>
            <a:r>
              <a:rPr dirty="0" sz="1400" spc="3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Carlito"/>
                <a:cs typeface="Carlito"/>
              </a:rPr>
              <a:t>Bułgaria</a:t>
            </a:r>
            <a:endParaRPr sz="1400">
              <a:latin typeface="Carlito"/>
              <a:cs typeface="Carlito"/>
            </a:endParaRPr>
          </a:p>
          <a:p>
            <a:pPr marL="12700" marR="1376680">
              <a:lnSpc>
                <a:spcPct val="100000"/>
              </a:lnSpc>
            </a:pPr>
            <a:r>
              <a:rPr dirty="0" sz="1400" spc="-5">
                <a:solidFill>
                  <a:srgbClr val="FFFFFF"/>
                </a:solidFill>
                <a:latin typeface="Carlito"/>
                <a:cs typeface="Carlito"/>
              </a:rPr>
              <a:t>Scuola Secondaria </a:t>
            </a:r>
            <a:r>
              <a:rPr dirty="0" sz="1400" spc="-10">
                <a:solidFill>
                  <a:srgbClr val="FFFFFF"/>
                </a:solidFill>
                <a:latin typeface="Carlito"/>
                <a:cs typeface="Carlito"/>
              </a:rPr>
              <a:t>Statale </a:t>
            </a:r>
            <a:r>
              <a:rPr dirty="0" sz="1400" spc="-5">
                <a:solidFill>
                  <a:srgbClr val="FFFFFF"/>
                </a:solidFill>
                <a:latin typeface="Carlito"/>
                <a:cs typeface="Carlito"/>
              </a:rPr>
              <a:t>di Primo, Włochy  Collège </a:t>
            </a:r>
            <a:r>
              <a:rPr dirty="0" sz="1400">
                <a:solidFill>
                  <a:srgbClr val="FFFFFF"/>
                </a:solidFill>
                <a:latin typeface="Carlito"/>
                <a:cs typeface="Carlito"/>
              </a:rPr>
              <a:t>JMG </a:t>
            </a:r>
            <a:r>
              <a:rPr dirty="0" sz="1400" spc="-5">
                <a:solidFill>
                  <a:srgbClr val="FFFFFF"/>
                </a:solidFill>
                <a:latin typeface="Carlito"/>
                <a:cs typeface="Carlito"/>
              </a:rPr>
              <a:t>Le Clézio,</a:t>
            </a:r>
            <a:r>
              <a:rPr dirty="0" sz="1400" spc="-10">
                <a:solidFill>
                  <a:srgbClr val="FFFFFF"/>
                </a:solidFill>
                <a:latin typeface="Carlito"/>
                <a:cs typeface="Carlito"/>
              </a:rPr>
              <a:t> Francja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FFFFFF"/>
                </a:solidFill>
                <a:latin typeface="Carlito"/>
                <a:cs typeface="Carlito"/>
              </a:rPr>
              <a:t>'t </a:t>
            </a:r>
            <a:r>
              <a:rPr dirty="0" sz="1400" spc="-5">
                <a:solidFill>
                  <a:srgbClr val="FFFFFF"/>
                </a:solidFill>
                <a:latin typeface="Carlito"/>
                <a:cs typeface="Carlito"/>
              </a:rPr>
              <a:t>Schoolhuis,</a:t>
            </a:r>
            <a:r>
              <a:rPr dirty="0" sz="1400" spc="-2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400">
                <a:solidFill>
                  <a:srgbClr val="FFFFFF"/>
                </a:solidFill>
                <a:latin typeface="Carlito"/>
                <a:cs typeface="Carlito"/>
              </a:rPr>
              <a:t>Belgia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dirty="0" sz="1400" spc="-10">
                <a:solidFill>
                  <a:srgbClr val="FFFFFF"/>
                </a:solidFill>
                <a:latin typeface="Carlito"/>
                <a:cs typeface="Carlito"/>
              </a:rPr>
              <a:t>Dwujęzyczna Szkoła Podstawowa </a:t>
            </a:r>
            <a:r>
              <a:rPr dirty="0" sz="1400" spc="-5">
                <a:solidFill>
                  <a:srgbClr val="FFFFFF"/>
                </a:solidFill>
                <a:latin typeface="Carlito"/>
                <a:cs typeface="Carlito"/>
              </a:rPr>
              <a:t>nr1 </a:t>
            </a:r>
            <a:r>
              <a:rPr dirty="0" sz="1400">
                <a:solidFill>
                  <a:srgbClr val="FFFFFF"/>
                </a:solidFill>
                <a:latin typeface="Carlito"/>
                <a:cs typeface="Carlito"/>
              </a:rPr>
              <a:t>, </a:t>
            </a:r>
            <a:r>
              <a:rPr dirty="0" sz="1400" spc="-10">
                <a:solidFill>
                  <a:srgbClr val="FFFFFF"/>
                </a:solidFill>
                <a:latin typeface="Carlito"/>
                <a:cs typeface="Carlito"/>
              </a:rPr>
              <a:t>Polska </a:t>
            </a:r>
            <a:r>
              <a:rPr dirty="0" sz="1400">
                <a:solidFill>
                  <a:srgbClr val="FFFFFF"/>
                </a:solidFill>
                <a:latin typeface="Carlito"/>
                <a:cs typeface="Carlito"/>
              </a:rPr>
              <a:t>-</a:t>
            </a:r>
            <a:r>
              <a:rPr dirty="0" sz="1400" spc="-3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400" spc="-25">
                <a:solidFill>
                  <a:srgbClr val="FFFFFF"/>
                </a:solidFill>
                <a:latin typeface="Carlito"/>
                <a:cs typeface="Carlito"/>
              </a:rPr>
              <a:t>KOORDYNATOR</a:t>
            </a:r>
            <a:endParaRPr sz="14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3998" y="478536"/>
            <a:ext cx="2910573" cy="28437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5430773" y="2640329"/>
            <a:ext cx="4562475" cy="0"/>
          </a:xfrm>
          <a:custGeom>
            <a:avLst/>
            <a:gdLst/>
            <a:ahLst/>
            <a:cxnLst/>
            <a:rect l="l" t="t" r="r" b="b"/>
            <a:pathLst>
              <a:path w="4562475" h="0">
                <a:moveTo>
                  <a:pt x="0" y="0"/>
                </a:moveTo>
                <a:lnTo>
                  <a:pt x="4562475" y="0"/>
                </a:lnTo>
              </a:path>
            </a:pathLst>
          </a:custGeom>
          <a:ln w="22860">
            <a:solidFill>
              <a:srgbClr val="E7E6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9538716" y="5804915"/>
            <a:ext cx="1871472" cy="4678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604448" y="429259"/>
            <a:ext cx="7136130" cy="6018530"/>
          </a:xfrm>
          <a:prstGeom prst="rect">
            <a:avLst/>
          </a:prstGeom>
          <a:ln w="25273">
            <a:solidFill>
              <a:srgbClr val="404040"/>
            </a:solidFill>
          </a:ln>
        </p:spPr>
        <p:txBody>
          <a:bodyPr wrap="square" lIns="0" tIns="444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6350">
              <a:latin typeface="Times New Roman"/>
              <a:cs typeface="Times New Roman"/>
            </a:endParaRPr>
          </a:p>
          <a:p>
            <a:pPr marL="784860">
              <a:lnSpc>
                <a:spcPct val="100000"/>
              </a:lnSpc>
            </a:pPr>
            <a:r>
              <a:rPr dirty="0" sz="4400" spc="-150">
                <a:solidFill>
                  <a:srgbClr val="FFFFFF"/>
                </a:solidFill>
                <a:latin typeface="Trebuchet MS"/>
                <a:cs typeface="Trebuchet MS"/>
              </a:rPr>
              <a:t>Mobilności</a:t>
            </a:r>
            <a:endParaRPr sz="4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5200">
              <a:latin typeface="Trebuchet MS"/>
              <a:cs typeface="Trebuchet MS"/>
            </a:endParaRPr>
          </a:p>
          <a:p>
            <a:pPr marL="784860">
              <a:lnSpc>
                <a:spcPct val="100000"/>
              </a:lnSpc>
            </a:pP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Ilość mobilności:</a:t>
            </a:r>
            <a:r>
              <a:rPr dirty="0" sz="2000" spc="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000">
                <a:solidFill>
                  <a:srgbClr val="FFFFFF"/>
                </a:solidFill>
                <a:latin typeface="Carlito"/>
                <a:cs typeface="Carlito"/>
              </a:rPr>
              <a:t>6</a:t>
            </a:r>
            <a:endParaRPr sz="2000">
              <a:latin typeface="Carlito"/>
              <a:cs typeface="Carlito"/>
            </a:endParaRPr>
          </a:p>
          <a:p>
            <a:pPr marL="784860">
              <a:lnSpc>
                <a:spcPct val="100000"/>
              </a:lnSpc>
              <a:spcBef>
                <a:spcPts val="360"/>
              </a:spcBef>
            </a:pPr>
            <a:r>
              <a:rPr dirty="0" sz="2000" b="1">
                <a:solidFill>
                  <a:srgbClr val="FFFFFF"/>
                </a:solidFill>
                <a:latin typeface="Carlito"/>
                <a:cs typeface="Carlito"/>
              </a:rPr>
              <a:t>A/ 2 </a:t>
            </a:r>
            <a:r>
              <a:rPr dirty="0" sz="2000" spc="-10" b="1">
                <a:solidFill>
                  <a:srgbClr val="FFFFFF"/>
                </a:solidFill>
                <a:latin typeface="Carlito"/>
                <a:cs typeface="Carlito"/>
              </a:rPr>
              <a:t>szkolenia</a:t>
            </a:r>
            <a:r>
              <a:rPr dirty="0" sz="2000" spc="-40" b="1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000" spc="-5" b="1">
                <a:solidFill>
                  <a:srgbClr val="FFFFFF"/>
                </a:solidFill>
                <a:latin typeface="Carlito"/>
                <a:cs typeface="Carlito"/>
              </a:rPr>
              <a:t>nauczycieli:</a:t>
            </a:r>
            <a:endParaRPr sz="2000">
              <a:latin typeface="Carlito"/>
              <a:cs typeface="Carlito"/>
            </a:endParaRPr>
          </a:p>
          <a:p>
            <a:pPr marL="784860">
              <a:lnSpc>
                <a:spcPct val="100000"/>
              </a:lnSpc>
              <a:spcBef>
                <a:spcPts val="365"/>
              </a:spcBef>
            </a:pPr>
            <a:r>
              <a:rPr dirty="0" sz="2000">
                <a:solidFill>
                  <a:srgbClr val="FFFFFF"/>
                </a:solidFill>
                <a:latin typeface="Carlito"/>
                <a:cs typeface="Carlito"/>
              </a:rPr>
              <a:t>11.2019 –</a:t>
            </a:r>
            <a:r>
              <a:rPr dirty="0" sz="2000" spc="-4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000">
                <a:solidFill>
                  <a:srgbClr val="FFFFFF"/>
                </a:solidFill>
                <a:latin typeface="Carlito"/>
                <a:cs typeface="Carlito"/>
              </a:rPr>
              <a:t>Belgia</a:t>
            </a:r>
            <a:endParaRPr sz="2000">
              <a:latin typeface="Carlito"/>
              <a:cs typeface="Carlito"/>
            </a:endParaRPr>
          </a:p>
          <a:p>
            <a:pPr marL="784860">
              <a:lnSpc>
                <a:spcPct val="100000"/>
              </a:lnSpc>
              <a:spcBef>
                <a:spcPts val="360"/>
              </a:spcBef>
            </a:pPr>
            <a:r>
              <a:rPr dirty="0" sz="2000">
                <a:solidFill>
                  <a:srgbClr val="FFFFFF"/>
                </a:solidFill>
                <a:latin typeface="Carlito"/>
                <a:cs typeface="Carlito"/>
              </a:rPr>
              <a:t>06.2021 –</a:t>
            </a:r>
            <a:r>
              <a:rPr dirty="0" sz="2000" spc="-4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Bułgaria</a:t>
            </a:r>
            <a:endParaRPr sz="2000">
              <a:latin typeface="Carlito"/>
              <a:cs typeface="Carlito"/>
            </a:endParaRPr>
          </a:p>
          <a:p>
            <a:pPr marL="784860">
              <a:lnSpc>
                <a:spcPct val="100000"/>
              </a:lnSpc>
              <a:spcBef>
                <a:spcPts val="360"/>
              </a:spcBef>
            </a:pPr>
            <a:r>
              <a:rPr dirty="0" sz="2000" b="1">
                <a:solidFill>
                  <a:srgbClr val="FFFFFF"/>
                </a:solidFill>
                <a:latin typeface="Carlito"/>
                <a:cs typeface="Carlito"/>
              </a:rPr>
              <a:t>B/ 4 </a:t>
            </a:r>
            <a:r>
              <a:rPr dirty="0" sz="2000" spc="-5" b="1">
                <a:solidFill>
                  <a:srgbClr val="FFFFFF"/>
                </a:solidFill>
                <a:latin typeface="Carlito"/>
                <a:cs typeface="Carlito"/>
              </a:rPr>
              <a:t>spotkania </a:t>
            </a:r>
            <a:r>
              <a:rPr dirty="0" sz="2000" b="1">
                <a:solidFill>
                  <a:srgbClr val="FFFFFF"/>
                </a:solidFill>
                <a:latin typeface="Carlito"/>
                <a:cs typeface="Carlito"/>
              </a:rPr>
              <a:t>z </a:t>
            </a:r>
            <a:r>
              <a:rPr dirty="0" sz="2000" spc="-5" b="1">
                <a:solidFill>
                  <a:srgbClr val="FFFFFF"/>
                </a:solidFill>
                <a:latin typeface="Carlito"/>
                <a:cs typeface="Carlito"/>
              </a:rPr>
              <a:t>udziałem</a:t>
            </a:r>
            <a:r>
              <a:rPr dirty="0" sz="2000" spc="-40" b="1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000" spc="-5" b="1">
                <a:solidFill>
                  <a:srgbClr val="FFFFFF"/>
                </a:solidFill>
                <a:latin typeface="Carlito"/>
                <a:cs typeface="Carlito"/>
              </a:rPr>
              <a:t>uczniów</a:t>
            </a:r>
            <a:endParaRPr sz="2000">
              <a:latin typeface="Carlito"/>
              <a:cs typeface="Carlito"/>
            </a:endParaRPr>
          </a:p>
          <a:p>
            <a:pPr marL="784860">
              <a:lnSpc>
                <a:spcPct val="100000"/>
              </a:lnSpc>
              <a:spcBef>
                <a:spcPts val="360"/>
              </a:spcBef>
            </a:pPr>
            <a:r>
              <a:rPr dirty="0" sz="2000">
                <a:solidFill>
                  <a:srgbClr val="FFFFFF"/>
                </a:solidFill>
                <a:latin typeface="Carlito"/>
                <a:cs typeface="Carlito"/>
              </a:rPr>
              <a:t>03.2020 –</a:t>
            </a:r>
            <a:r>
              <a:rPr dirty="0" sz="2000" spc="-5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000" spc="-20">
                <a:solidFill>
                  <a:srgbClr val="FFFFFF"/>
                </a:solidFill>
                <a:latin typeface="Carlito"/>
                <a:cs typeface="Carlito"/>
              </a:rPr>
              <a:t>Polska</a:t>
            </a:r>
            <a:endParaRPr sz="2000">
              <a:latin typeface="Carlito"/>
              <a:cs typeface="Carlito"/>
            </a:endParaRPr>
          </a:p>
          <a:p>
            <a:pPr marL="784860">
              <a:lnSpc>
                <a:spcPct val="100000"/>
              </a:lnSpc>
              <a:spcBef>
                <a:spcPts val="360"/>
              </a:spcBef>
            </a:pPr>
            <a:r>
              <a:rPr dirty="0" sz="2000">
                <a:solidFill>
                  <a:srgbClr val="FFFFFF"/>
                </a:solidFill>
                <a:latin typeface="Carlito"/>
                <a:cs typeface="Carlito"/>
              </a:rPr>
              <a:t>06.2020 –</a:t>
            </a:r>
            <a:r>
              <a:rPr dirty="0" sz="2000" spc="-4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000" spc="-10">
                <a:solidFill>
                  <a:srgbClr val="FFFFFF"/>
                </a:solidFill>
                <a:latin typeface="Carlito"/>
                <a:cs typeface="Carlito"/>
              </a:rPr>
              <a:t>Francja</a:t>
            </a:r>
            <a:endParaRPr sz="2000">
              <a:latin typeface="Carlito"/>
              <a:cs typeface="Carlito"/>
            </a:endParaRPr>
          </a:p>
          <a:p>
            <a:pPr marL="784860">
              <a:lnSpc>
                <a:spcPct val="100000"/>
              </a:lnSpc>
              <a:spcBef>
                <a:spcPts val="360"/>
              </a:spcBef>
            </a:pPr>
            <a:r>
              <a:rPr dirty="0" sz="2000">
                <a:solidFill>
                  <a:srgbClr val="FFFFFF"/>
                </a:solidFill>
                <a:latin typeface="Carlito"/>
                <a:cs typeface="Carlito"/>
              </a:rPr>
              <a:t>11.2020 –</a:t>
            </a:r>
            <a:r>
              <a:rPr dirty="0" sz="2000" spc="-4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Włochy</a:t>
            </a:r>
            <a:endParaRPr sz="2000">
              <a:latin typeface="Carlito"/>
              <a:cs typeface="Carlito"/>
            </a:endParaRPr>
          </a:p>
          <a:p>
            <a:pPr marL="784860">
              <a:lnSpc>
                <a:spcPct val="100000"/>
              </a:lnSpc>
              <a:spcBef>
                <a:spcPts val="360"/>
              </a:spcBef>
            </a:pPr>
            <a:r>
              <a:rPr dirty="0" sz="2000">
                <a:solidFill>
                  <a:srgbClr val="FFFFFF"/>
                </a:solidFill>
                <a:latin typeface="Carlito"/>
                <a:cs typeface="Carlito"/>
              </a:rPr>
              <a:t>03.2021 –</a:t>
            </a:r>
            <a:r>
              <a:rPr dirty="0" sz="2000" spc="-4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2000" spc="-5">
                <a:solidFill>
                  <a:srgbClr val="FFFFFF"/>
                </a:solidFill>
                <a:latin typeface="Carlito"/>
                <a:cs typeface="Carlito"/>
              </a:rPr>
              <a:t>Grecja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06780" y="3770376"/>
            <a:ext cx="2499360" cy="237591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30774" y="2640330"/>
            <a:ext cx="4562475" cy="0"/>
          </a:xfrm>
          <a:custGeom>
            <a:avLst/>
            <a:gdLst/>
            <a:ahLst/>
            <a:cxnLst/>
            <a:rect l="l" t="t" r="r" b="b"/>
            <a:pathLst>
              <a:path w="4562475" h="0">
                <a:moveTo>
                  <a:pt x="0" y="0"/>
                </a:moveTo>
                <a:lnTo>
                  <a:pt x="4562475" y="0"/>
                </a:lnTo>
              </a:path>
            </a:pathLst>
          </a:custGeom>
          <a:ln w="22860">
            <a:solidFill>
              <a:srgbClr val="E7E6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604448" y="429259"/>
            <a:ext cx="7136130" cy="6018530"/>
          </a:xfrm>
          <a:prstGeom prst="rect">
            <a:avLst/>
          </a:prstGeom>
          <a:ln w="25273">
            <a:solidFill>
              <a:srgbClr val="40404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algn="ctr" marR="95885">
              <a:lnSpc>
                <a:spcPct val="100000"/>
              </a:lnSpc>
              <a:spcBef>
                <a:spcPts val="1870"/>
              </a:spcBef>
            </a:pPr>
            <a:r>
              <a:rPr dirty="0" sz="3100" spc="-195">
                <a:solidFill>
                  <a:srgbClr val="FFFFFF"/>
                </a:solidFill>
                <a:latin typeface="Trebuchet MS"/>
                <a:cs typeface="Trebuchet MS"/>
              </a:rPr>
              <a:t>Przewidywane </a:t>
            </a:r>
            <a:r>
              <a:rPr dirty="0" sz="3100" spc="-170">
                <a:solidFill>
                  <a:srgbClr val="FFFFFF"/>
                </a:solidFill>
                <a:latin typeface="Trebuchet MS"/>
                <a:cs typeface="Trebuchet MS"/>
              </a:rPr>
              <a:t>produkty</a:t>
            </a:r>
            <a:r>
              <a:rPr dirty="0" sz="3100" spc="-43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100" spc="-204">
                <a:solidFill>
                  <a:srgbClr val="FFFFFF"/>
                </a:solidFill>
                <a:latin typeface="Trebuchet MS"/>
                <a:cs typeface="Trebuchet MS"/>
              </a:rPr>
              <a:t>projektu</a:t>
            </a:r>
            <a:endParaRPr sz="3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3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3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600">
              <a:latin typeface="Trebuchet MS"/>
              <a:cs typeface="Trebuchet MS"/>
            </a:endParaRPr>
          </a:p>
          <a:p>
            <a:pPr marL="984885" indent="-200660">
              <a:lnSpc>
                <a:spcPts val="1825"/>
              </a:lnSpc>
              <a:buAutoNum type="arabicPeriod"/>
              <a:tabLst>
                <a:tab pos="985519" algn="l"/>
              </a:tabLst>
            </a:pP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Cztery </a:t>
            </a:r>
            <a:r>
              <a:rPr dirty="0" sz="1600" spc="-15">
                <a:solidFill>
                  <a:srgbClr val="FFFFFF"/>
                </a:solidFill>
                <a:latin typeface="Carlito"/>
                <a:cs typeface="Carlito"/>
              </a:rPr>
              <a:t>konferencje </a:t>
            </a:r>
            <a:r>
              <a:rPr dirty="0" sz="1600" spc="-20">
                <a:solidFill>
                  <a:srgbClr val="FFFFFF"/>
                </a:solidFill>
                <a:latin typeface="Carlito"/>
                <a:cs typeface="Carlito"/>
              </a:rPr>
              <a:t>naukowe </a:t>
            </a: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- </a:t>
            </a: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podczas wspólnych</a:t>
            </a:r>
            <a:r>
              <a:rPr dirty="0" sz="1600" spc="10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wizyt</a:t>
            </a:r>
            <a:endParaRPr sz="1600">
              <a:latin typeface="Carlito"/>
              <a:cs typeface="Carlito"/>
            </a:endParaRPr>
          </a:p>
          <a:p>
            <a:pPr marL="784860">
              <a:lnSpc>
                <a:spcPts val="1730"/>
              </a:lnSpc>
            </a:pP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a/ </a:t>
            </a: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Społeczeństwo obywatelskie, </a:t>
            </a: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a zmiany klimatu – jak</a:t>
            </a:r>
            <a:r>
              <a:rPr dirty="0" sz="1600" spc="5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działać</a:t>
            </a:r>
            <a:endParaRPr sz="1600">
              <a:latin typeface="Carlito"/>
              <a:cs typeface="Carlito"/>
            </a:endParaRPr>
          </a:p>
          <a:p>
            <a:pPr marL="784860">
              <a:lnSpc>
                <a:spcPts val="1730"/>
              </a:lnSpc>
            </a:pP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skutecznie, </a:t>
            </a: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jak działać</a:t>
            </a:r>
            <a:r>
              <a:rPr dirty="0" sz="1600" spc="1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wspólnie?</a:t>
            </a:r>
            <a:endParaRPr sz="1600">
              <a:latin typeface="Carlito"/>
              <a:cs typeface="Carlito"/>
            </a:endParaRPr>
          </a:p>
          <a:p>
            <a:pPr marL="784860">
              <a:lnSpc>
                <a:spcPts val="1730"/>
              </a:lnSpc>
            </a:pP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b/ </a:t>
            </a: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Zmiany </a:t>
            </a: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klimatu, a </a:t>
            </a:r>
            <a:r>
              <a:rPr dirty="0" sz="1600" spc="-20">
                <a:solidFill>
                  <a:srgbClr val="FFFFFF"/>
                </a:solidFill>
                <a:latin typeface="Carlito"/>
                <a:cs typeface="Carlito"/>
              </a:rPr>
              <a:t>prawa</a:t>
            </a:r>
            <a:r>
              <a:rPr dirty="0" sz="1600" spc="-4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człowieka</a:t>
            </a:r>
            <a:endParaRPr sz="1600">
              <a:latin typeface="Carlito"/>
              <a:cs typeface="Carlito"/>
            </a:endParaRPr>
          </a:p>
          <a:p>
            <a:pPr marL="784860" marR="2926715">
              <a:lnSpc>
                <a:spcPts val="1730"/>
              </a:lnSpc>
              <a:spcBef>
                <a:spcPts val="120"/>
              </a:spcBef>
            </a:pP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c/ </a:t>
            </a: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Międzynarodowe </a:t>
            </a: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zmagania z </a:t>
            </a: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klimatem  </a:t>
            </a: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d/ </a:t>
            </a:r>
            <a:r>
              <a:rPr dirty="0" sz="1600" spc="-15">
                <a:solidFill>
                  <a:srgbClr val="FFFFFF"/>
                </a:solidFill>
                <a:latin typeface="Carlito"/>
                <a:cs typeface="Carlito"/>
              </a:rPr>
              <a:t>Nasze pomysły </a:t>
            </a: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na </a:t>
            </a:r>
            <a:r>
              <a:rPr dirty="0" sz="1600" spc="-15">
                <a:solidFill>
                  <a:srgbClr val="FFFFFF"/>
                </a:solidFill>
                <a:latin typeface="Carlito"/>
                <a:cs typeface="Carlito"/>
              </a:rPr>
              <a:t>ochronę</a:t>
            </a:r>
            <a:r>
              <a:rPr dirty="0" sz="1600" spc="7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klimatu</a:t>
            </a:r>
            <a:endParaRPr sz="16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Carlito"/>
              <a:cs typeface="Carlito"/>
            </a:endParaRPr>
          </a:p>
          <a:p>
            <a:pPr marL="984885" indent="-200660">
              <a:lnSpc>
                <a:spcPts val="1825"/>
              </a:lnSpc>
              <a:buAutoNum type="arabicPeriod" startAt="2"/>
              <a:tabLst>
                <a:tab pos="985519" algn="l"/>
              </a:tabLst>
            </a:pP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Szkolenia </a:t>
            </a: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dla </a:t>
            </a: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nauczycieli: Strategia otwartego</a:t>
            </a:r>
            <a:r>
              <a:rPr dirty="0" sz="1600" spc="2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nauczania</a:t>
            </a:r>
            <a:endParaRPr sz="1600">
              <a:latin typeface="Carlito"/>
              <a:cs typeface="Carlito"/>
            </a:endParaRPr>
          </a:p>
          <a:p>
            <a:pPr marL="984885" indent="-200660">
              <a:lnSpc>
                <a:spcPts val="1730"/>
              </a:lnSpc>
              <a:buAutoNum type="arabicPeriod" startAt="2"/>
              <a:tabLst>
                <a:tab pos="985519" algn="l"/>
              </a:tabLst>
            </a:pPr>
            <a:r>
              <a:rPr dirty="0" sz="1600" spc="-15">
                <a:solidFill>
                  <a:srgbClr val="FFFFFF"/>
                </a:solidFill>
                <a:latin typeface="Carlito"/>
                <a:cs typeface="Carlito"/>
              </a:rPr>
              <a:t>Wspólne </a:t>
            </a: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lekcje </a:t>
            </a: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wirtualne </a:t>
            </a:r>
            <a:r>
              <a:rPr dirty="0" sz="1600" spc="-20">
                <a:solidFill>
                  <a:srgbClr val="FFFFFF"/>
                </a:solidFill>
                <a:latin typeface="Carlito"/>
                <a:cs typeface="Carlito"/>
              </a:rPr>
              <a:t>ze </a:t>
            </a:r>
            <a:r>
              <a:rPr dirty="0" sz="1600" spc="-15">
                <a:solidFill>
                  <a:srgbClr val="FFFFFF"/>
                </a:solidFill>
                <a:latin typeface="Carlito"/>
                <a:cs typeface="Carlito"/>
              </a:rPr>
              <a:t>szkołami </a:t>
            </a: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partnerskimi </a:t>
            </a: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na</a:t>
            </a:r>
            <a:r>
              <a:rPr dirty="0" sz="1600" spc="12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temat</a:t>
            </a:r>
            <a:endParaRPr sz="1600">
              <a:latin typeface="Carlito"/>
              <a:cs typeface="Carlito"/>
            </a:endParaRPr>
          </a:p>
          <a:p>
            <a:pPr marL="784860">
              <a:lnSpc>
                <a:spcPts val="1730"/>
              </a:lnSpc>
            </a:pPr>
            <a:r>
              <a:rPr dirty="0" sz="1600" spc="-15">
                <a:solidFill>
                  <a:srgbClr val="FFFFFF"/>
                </a:solidFill>
                <a:latin typeface="Carlito"/>
                <a:cs typeface="Carlito"/>
              </a:rPr>
              <a:t>ochrony </a:t>
            </a: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klimatu, w </a:t>
            </a:r>
            <a:r>
              <a:rPr dirty="0" sz="1600" spc="-15">
                <a:solidFill>
                  <a:srgbClr val="FFFFFF"/>
                </a:solidFill>
                <a:latin typeface="Carlito"/>
                <a:cs typeface="Carlito"/>
              </a:rPr>
              <a:t>języku</a:t>
            </a:r>
            <a:r>
              <a:rPr dirty="0" sz="1600" spc="5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angielskim</a:t>
            </a:r>
            <a:endParaRPr sz="1600">
              <a:latin typeface="Carlito"/>
              <a:cs typeface="Carlito"/>
            </a:endParaRPr>
          </a:p>
          <a:p>
            <a:pPr marL="984885" indent="-200660">
              <a:lnSpc>
                <a:spcPts val="1730"/>
              </a:lnSpc>
              <a:buAutoNum type="arabicPeriod" startAt="4"/>
              <a:tabLst>
                <a:tab pos="985519" algn="l"/>
              </a:tabLst>
            </a:pPr>
            <a:r>
              <a:rPr dirty="0" sz="1600" spc="-15">
                <a:solidFill>
                  <a:srgbClr val="FFFFFF"/>
                </a:solidFill>
                <a:latin typeface="Carlito"/>
                <a:cs typeface="Carlito"/>
              </a:rPr>
              <a:t>Prezentacje </a:t>
            </a: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multimedialne i</a:t>
            </a:r>
            <a:r>
              <a:rPr dirty="0" sz="1600" spc="2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filmy</a:t>
            </a:r>
            <a:endParaRPr sz="1600">
              <a:latin typeface="Carlito"/>
              <a:cs typeface="Carlito"/>
            </a:endParaRPr>
          </a:p>
          <a:p>
            <a:pPr marL="984885" indent="-200660">
              <a:lnSpc>
                <a:spcPts val="1730"/>
              </a:lnSpc>
              <a:buAutoNum type="arabicPeriod" startAt="4"/>
              <a:tabLst>
                <a:tab pos="985519" algn="l"/>
              </a:tabLst>
            </a:pPr>
            <a:r>
              <a:rPr dirty="0" sz="1600" spc="-30">
                <a:solidFill>
                  <a:srgbClr val="FFFFFF"/>
                </a:solidFill>
                <a:latin typeface="Carlito"/>
                <a:cs typeface="Carlito"/>
              </a:rPr>
              <a:t>Konkursy, </a:t>
            </a: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wystawy </a:t>
            </a: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i</a:t>
            </a:r>
            <a:r>
              <a:rPr dirty="0" sz="1600" spc="6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600">
                <a:solidFill>
                  <a:srgbClr val="FFFFFF"/>
                </a:solidFill>
                <a:latin typeface="Carlito"/>
                <a:cs typeface="Carlito"/>
              </a:rPr>
              <a:t>gry</a:t>
            </a:r>
            <a:endParaRPr sz="1600">
              <a:latin typeface="Carlito"/>
              <a:cs typeface="Carlito"/>
            </a:endParaRPr>
          </a:p>
          <a:p>
            <a:pPr marL="984885" indent="-200660">
              <a:lnSpc>
                <a:spcPts val="1730"/>
              </a:lnSpc>
              <a:buAutoNum type="arabicPeriod" startAt="4"/>
              <a:tabLst>
                <a:tab pos="985519" algn="l"/>
              </a:tabLst>
            </a:pP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Festiwal: „Święto</a:t>
            </a:r>
            <a:r>
              <a:rPr dirty="0" sz="1600" spc="1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klimatu”</a:t>
            </a:r>
            <a:endParaRPr sz="1600">
              <a:latin typeface="Carlito"/>
              <a:cs typeface="Carlito"/>
            </a:endParaRPr>
          </a:p>
          <a:p>
            <a:pPr marL="984885" indent="-200660">
              <a:lnSpc>
                <a:spcPts val="1730"/>
              </a:lnSpc>
              <a:buAutoNum type="arabicPeriod" startAt="4"/>
              <a:tabLst>
                <a:tab pos="985519" algn="l"/>
              </a:tabLst>
            </a:pP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Spotkania </a:t>
            </a: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z władzami </a:t>
            </a: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lokalnymi </a:t>
            </a: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i </a:t>
            </a: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aktywistami </a:t>
            </a: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na </a:t>
            </a: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temat</a:t>
            </a:r>
            <a:r>
              <a:rPr dirty="0" sz="1600" spc="2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600" spc="-15">
                <a:solidFill>
                  <a:srgbClr val="FFFFFF"/>
                </a:solidFill>
                <a:latin typeface="Carlito"/>
                <a:cs typeface="Carlito"/>
              </a:rPr>
              <a:t>ochrony</a:t>
            </a:r>
            <a:endParaRPr sz="1600">
              <a:latin typeface="Carlito"/>
              <a:cs typeface="Carlito"/>
            </a:endParaRPr>
          </a:p>
          <a:p>
            <a:pPr marL="784860">
              <a:lnSpc>
                <a:spcPts val="1825"/>
              </a:lnSpc>
            </a:pP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klimatu i przeciwdziałania </a:t>
            </a:r>
            <a:r>
              <a:rPr dirty="0" sz="1600" spc="-20">
                <a:solidFill>
                  <a:srgbClr val="FFFFFF"/>
                </a:solidFill>
                <a:latin typeface="Carlito"/>
                <a:cs typeface="Carlito"/>
              </a:rPr>
              <a:t>skutkom </a:t>
            </a:r>
            <a:r>
              <a:rPr dirty="0" sz="1600" spc="-10">
                <a:solidFill>
                  <a:srgbClr val="FFFFFF"/>
                </a:solidFill>
                <a:latin typeface="Carlito"/>
                <a:cs typeface="Carlito"/>
              </a:rPr>
              <a:t>jego</a:t>
            </a:r>
            <a:r>
              <a:rPr dirty="0" sz="1600" spc="1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600" spc="-5">
                <a:solidFill>
                  <a:srgbClr val="FFFFFF"/>
                </a:solidFill>
                <a:latin typeface="Carlito"/>
                <a:cs typeface="Carlito"/>
              </a:rPr>
              <a:t>zmian</a:t>
            </a:r>
            <a:endParaRPr sz="16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60043" y="1552551"/>
            <a:ext cx="1495731" cy="27771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212549" y="5489981"/>
            <a:ext cx="2201765" cy="40332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3890" y="624077"/>
            <a:ext cx="3365500" cy="1607820"/>
          </a:xfrm>
          <a:prstGeom prst="rect"/>
          <a:solidFill>
            <a:srgbClr val="3E3E3E"/>
          </a:solidFill>
          <a:ln w="19811">
            <a:solidFill>
              <a:srgbClr val="FFFFFF"/>
            </a:solidFill>
          </a:ln>
        </p:spPr>
        <p:txBody>
          <a:bodyPr wrap="square" lIns="0" tIns="190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400">
              <a:latin typeface="Times New Roman"/>
              <a:cs typeface="Times New Roman"/>
            </a:endParaRPr>
          </a:p>
          <a:p>
            <a:pPr marL="143510">
              <a:lnSpc>
                <a:spcPct val="100000"/>
              </a:lnSpc>
              <a:spcBef>
                <a:spcPts val="5"/>
              </a:spcBef>
            </a:pPr>
            <a:r>
              <a:rPr dirty="0" spc="-160"/>
              <a:t>Formy </a:t>
            </a:r>
            <a:r>
              <a:rPr dirty="0" spc="-220"/>
              <a:t>realizacji</a:t>
            </a:r>
            <a:r>
              <a:rPr dirty="0" spc="-400"/>
              <a:t> </a:t>
            </a:r>
            <a:r>
              <a:rPr dirty="0" spc="-170"/>
              <a:t>zadań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36472" y="2627502"/>
            <a:ext cx="3037205" cy="30416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41300" indent="-229235">
              <a:lnSpc>
                <a:spcPts val="2165"/>
              </a:lnSpc>
              <a:spcBef>
                <a:spcPts val="95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dirty="0" sz="1900" spc="-15">
                <a:solidFill>
                  <a:srgbClr val="FFFFFF"/>
                </a:solidFill>
                <a:latin typeface="Carlito"/>
                <a:cs typeface="Carlito"/>
              </a:rPr>
              <a:t>Koła </a:t>
            </a:r>
            <a:r>
              <a:rPr dirty="0" sz="1900" spc="-10">
                <a:solidFill>
                  <a:srgbClr val="FFFFFF"/>
                </a:solidFill>
                <a:latin typeface="Carlito"/>
                <a:cs typeface="Carlito"/>
              </a:rPr>
              <a:t>Erasmus+ </a:t>
            </a:r>
            <a:r>
              <a:rPr dirty="0" sz="1900" spc="-5">
                <a:solidFill>
                  <a:srgbClr val="FFFFFF"/>
                </a:solidFill>
                <a:latin typeface="Carlito"/>
                <a:cs typeface="Carlito"/>
              </a:rPr>
              <a:t>w</a:t>
            </a:r>
            <a:r>
              <a:rPr dirty="0" sz="1900" spc="1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900" spc="-20">
                <a:solidFill>
                  <a:srgbClr val="FFFFFF"/>
                </a:solidFill>
                <a:latin typeface="Carlito"/>
                <a:cs typeface="Carlito"/>
              </a:rPr>
              <a:t>każdej</a:t>
            </a:r>
            <a:endParaRPr sz="1900">
              <a:latin typeface="Carlito"/>
              <a:cs typeface="Carlito"/>
            </a:endParaRPr>
          </a:p>
          <a:p>
            <a:pPr marL="241300">
              <a:lnSpc>
                <a:spcPts val="2165"/>
              </a:lnSpc>
            </a:pPr>
            <a:r>
              <a:rPr dirty="0" sz="1900" spc="-20">
                <a:solidFill>
                  <a:srgbClr val="FFFFFF"/>
                </a:solidFill>
                <a:latin typeface="Carlito"/>
                <a:cs typeface="Carlito"/>
              </a:rPr>
              <a:t>szkole</a:t>
            </a:r>
            <a:r>
              <a:rPr dirty="0" sz="1900" spc="-10">
                <a:solidFill>
                  <a:srgbClr val="FFFFFF"/>
                </a:solidFill>
                <a:latin typeface="Carlito"/>
                <a:cs typeface="Carlito"/>
              </a:rPr>
              <a:t> partnerskiej</a:t>
            </a:r>
            <a:endParaRPr sz="1900">
              <a:latin typeface="Carlito"/>
              <a:cs typeface="Carlito"/>
            </a:endParaRPr>
          </a:p>
          <a:p>
            <a:pPr marL="241300" indent="-22923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dirty="0" sz="1900" spc="-10">
                <a:solidFill>
                  <a:srgbClr val="FFFFFF"/>
                </a:solidFill>
                <a:latin typeface="Carlito"/>
                <a:cs typeface="Carlito"/>
              </a:rPr>
              <a:t>Mobilności</a:t>
            </a:r>
            <a:endParaRPr sz="1900">
              <a:latin typeface="Carlito"/>
              <a:cs typeface="Carlito"/>
            </a:endParaRPr>
          </a:p>
          <a:p>
            <a:pPr marL="241300" indent="-2292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dirty="0" sz="1900" spc="-10">
                <a:solidFill>
                  <a:srgbClr val="FFFFFF"/>
                </a:solidFill>
                <a:latin typeface="Carlito"/>
                <a:cs typeface="Carlito"/>
              </a:rPr>
              <a:t>Spotkania</a:t>
            </a:r>
            <a:r>
              <a:rPr dirty="0" sz="1900" spc="1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900" spc="-5">
                <a:solidFill>
                  <a:srgbClr val="FFFFFF"/>
                </a:solidFill>
                <a:latin typeface="Carlito"/>
                <a:cs typeface="Carlito"/>
              </a:rPr>
              <a:t>wirtualne</a:t>
            </a:r>
            <a:endParaRPr sz="1900">
              <a:latin typeface="Carlito"/>
              <a:cs typeface="Carlito"/>
            </a:endParaRPr>
          </a:p>
          <a:p>
            <a:pPr marL="241300" marR="5080" indent="-229235">
              <a:lnSpc>
                <a:spcPct val="9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dirty="0" sz="1900" spc="-10">
                <a:solidFill>
                  <a:srgbClr val="FFFFFF"/>
                </a:solidFill>
                <a:latin typeface="Carlito"/>
                <a:cs typeface="Carlito"/>
              </a:rPr>
              <a:t>Forum </a:t>
            </a:r>
            <a:r>
              <a:rPr dirty="0" sz="1900" spc="-5">
                <a:solidFill>
                  <a:srgbClr val="FFFFFF"/>
                </a:solidFill>
                <a:latin typeface="Carlito"/>
                <a:cs typeface="Carlito"/>
              </a:rPr>
              <a:t>i </a:t>
            </a:r>
            <a:r>
              <a:rPr dirty="0" sz="1900" spc="-10">
                <a:solidFill>
                  <a:srgbClr val="FFFFFF"/>
                </a:solidFill>
                <a:latin typeface="Carlito"/>
                <a:cs typeface="Carlito"/>
              </a:rPr>
              <a:t>debaty </a:t>
            </a:r>
            <a:r>
              <a:rPr dirty="0" sz="1900" spc="-5">
                <a:solidFill>
                  <a:srgbClr val="FFFFFF"/>
                </a:solidFill>
                <a:latin typeface="Carlito"/>
                <a:cs typeface="Carlito"/>
              </a:rPr>
              <a:t>online </a:t>
            </a:r>
            <a:r>
              <a:rPr dirty="0" sz="1900" spc="-10">
                <a:solidFill>
                  <a:srgbClr val="FFFFFF"/>
                </a:solidFill>
                <a:latin typeface="Carlito"/>
                <a:cs typeface="Carlito"/>
              </a:rPr>
              <a:t>na  </a:t>
            </a:r>
            <a:r>
              <a:rPr dirty="0" sz="1900" spc="-15">
                <a:solidFill>
                  <a:srgbClr val="FFFFFF"/>
                </a:solidFill>
                <a:latin typeface="Carlito"/>
                <a:cs typeface="Carlito"/>
              </a:rPr>
              <a:t>stronie </a:t>
            </a:r>
            <a:r>
              <a:rPr dirty="0" sz="1900" spc="-10">
                <a:solidFill>
                  <a:srgbClr val="FFFFFF"/>
                </a:solidFill>
                <a:latin typeface="Carlito"/>
                <a:cs typeface="Carlito"/>
              </a:rPr>
              <a:t>projektu: </a:t>
            </a:r>
            <a:r>
              <a:rPr dirty="0" sz="1900" spc="-15">
                <a:solidFill>
                  <a:srgbClr val="FFFFFF"/>
                </a:solidFill>
                <a:latin typeface="Carlito"/>
                <a:cs typeface="Carlito"/>
              </a:rPr>
              <a:t>Europejska  platforma </a:t>
            </a:r>
            <a:r>
              <a:rPr dirty="0" sz="1900" spc="-10">
                <a:solidFill>
                  <a:srgbClr val="FFFFFF"/>
                </a:solidFill>
                <a:latin typeface="Carlito"/>
                <a:cs typeface="Carlito"/>
              </a:rPr>
              <a:t>współpracy </a:t>
            </a:r>
            <a:r>
              <a:rPr dirty="0" sz="1900" spc="-20">
                <a:solidFill>
                  <a:srgbClr val="FFFFFF"/>
                </a:solidFill>
                <a:latin typeface="Carlito"/>
                <a:cs typeface="Carlito"/>
              </a:rPr>
              <a:t>szkół:  </a:t>
            </a:r>
            <a:r>
              <a:rPr dirty="0" sz="1900" spc="-5">
                <a:solidFill>
                  <a:srgbClr val="FFFFFF"/>
                </a:solidFill>
                <a:latin typeface="Carlito"/>
                <a:cs typeface="Carlito"/>
              </a:rPr>
              <a:t>e-twinning: </a:t>
            </a:r>
            <a:r>
              <a:rPr dirty="0" u="heavy" sz="19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rlito"/>
                <a:cs typeface="Carlito"/>
                <a:hlinkClick r:id="rId2"/>
              </a:rPr>
              <a:t> </a:t>
            </a:r>
            <a:r>
              <a:rPr dirty="0" u="heavy" sz="190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rlito"/>
                <a:cs typeface="Carlito"/>
                <a:hlinkClick r:id="rId2"/>
              </a:rPr>
              <a:t>https://twinspace.etwinning</a:t>
            </a:r>
            <a:endParaRPr sz="1900">
              <a:latin typeface="Carlito"/>
              <a:cs typeface="Carlito"/>
            </a:endParaRPr>
          </a:p>
          <a:p>
            <a:pPr marL="241300">
              <a:lnSpc>
                <a:spcPts val="2050"/>
              </a:lnSpc>
            </a:pPr>
            <a:r>
              <a:rPr dirty="0" u="heavy" sz="19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rlito"/>
                <a:cs typeface="Carlito"/>
                <a:hlinkClick r:id="rId2"/>
              </a:rPr>
              <a:t>.net/81552/home</a:t>
            </a:r>
            <a:endParaRPr sz="19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297423" y="879347"/>
            <a:ext cx="6251448" cy="49392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591462" y="6207252"/>
            <a:ext cx="1884903" cy="38221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54550" cy="6858000"/>
          </a:xfrm>
          <a:custGeom>
            <a:avLst/>
            <a:gdLst/>
            <a:ahLst/>
            <a:cxnLst/>
            <a:rect l="l" t="t" r="r" b="b"/>
            <a:pathLst>
              <a:path w="4654550" h="6858000">
                <a:moveTo>
                  <a:pt x="4654296" y="0"/>
                </a:moveTo>
                <a:lnTo>
                  <a:pt x="0" y="0"/>
                </a:lnTo>
                <a:lnTo>
                  <a:pt x="0" y="6858000"/>
                </a:lnTo>
                <a:lnTo>
                  <a:pt x="4654296" y="6858000"/>
                </a:lnTo>
                <a:lnTo>
                  <a:pt x="4654296" y="0"/>
                </a:lnTo>
                <a:close/>
              </a:path>
            </a:pathLst>
          </a:custGeom>
          <a:solidFill>
            <a:srgbClr val="3E3E3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36626" y="624077"/>
            <a:ext cx="3967479" cy="1607820"/>
          </a:xfrm>
          <a:prstGeom prst="rect">
            <a:avLst/>
          </a:prstGeom>
          <a:solidFill>
            <a:srgbClr val="3E3E3E"/>
          </a:solidFill>
          <a:ln w="19811">
            <a:solidFill>
              <a:srgbClr val="FFFFFF"/>
            </a:solidFill>
          </a:ln>
        </p:spPr>
        <p:txBody>
          <a:bodyPr wrap="square" lIns="0" tIns="229870" rIns="0" bIns="0" rtlCol="0" vert="horz">
            <a:spAutoFit/>
          </a:bodyPr>
          <a:lstStyle/>
          <a:p>
            <a:pPr marL="225425">
              <a:lnSpc>
                <a:spcPts val="2850"/>
              </a:lnSpc>
              <a:spcBef>
                <a:spcPts val="1810"/>
              </a:spcBef>
            </a:pPr>
            <a:r>
              <a:rPr dirty="0" sz="2500" spc="-135">
                <a:solidFill>
                  <a:srgbClr val="FFFFFF"/>
                </a:solidFill>
                <a:latin typeface="Trebuchet MS"/>
                <a:cs typeface="Trebuchet MS"/>
              </a:rPr>
              <a:t>Program </a:t>
            </a:r>
            <a:r>
              <a:rPr dirty="0" sz="2500" spc="-110">
                <a:solidFill>
                  <a:srgbClr val="FFFFFF"/>
                </a:solidFill>
                <a:latin typeface="Trebuchet MS"/>
                <a:cs typeface="Trebuchet MS"/>
              </a:rPr>
              <a:t>Erasmus+</a:t>
            </a:r>
            <a:r>
              <a:rPr dirty="0" sz="2500" spc="-4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500" spc="-180">
                <a:solidFill>
                  <a:srgbClr val="FFFFFF"/>
                </a:solidFill>
                <a:latin typeface="Trebuchet MS"/>
                <a:cs typeface="Trebuchet MS"/>
              </a:rPr>
              <a:t>edukacja</a:t>
            </a:r>
            <a:endParaRPr sz="2500">
              <a:latin typeface="Trebuchet MS"/>
              <a:cs typeface="Trebuchet MS"/>
            </a:endParaRPr>
          </a:p>
          <a:p>
            <a:pPr marL="382270">
              <a:lnSpc>
                <a:spcPts val="2850"/>
              </a:lnSpc>
            </a:pPr>
            <a:r>
              <a:rPr dirty="0" sz="2500" spc="-170">
                <a:solidFill>
                  <a:srgbClr val="FFFFFF"/>
                </a:solidFill>
                <a:latin typeface="Trebuchet MS"/>
                <a:cs typeface="Trebuchet MS"/>
              </a:rPr>
              <a:t>szkolna: </a:t>
            </a:r>
            <a:r>
              <a:rPr dirty="0" sz="2500" spc="-130">
                <a:solidFill>
                  <a:srgbClr val="FFFFFF"/>
                </a:solidFill>
                <a:latin typeface="Trebuchet MS"/>
                <a:cs typeface="Trebuchet MS"/>
              </a:rPr>
              <a:t>Współpraca</a:t>
            </a:r>
            <a:r>
              <a:rPr dirty="0" sz="2500" spc="-3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500" spc="-155">
                <a:solidFill>
                  <a:srgbClr val="FFFFFF"/>
                </a:solidFill>
                <a:latin typeface="Trebuchet MS"/>
                <a:cs typeface="Trebuchet MS"/>
              </a:rPr>
              <a:t>szkół</a:t>
            </a:r>
            <a:endParaRPr sz="25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2172" y="2604642"/>
            <a:ext cx="2922270" cy="27813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2050"/>
              </a:lnSpc>
              <a:spcBef>
                <a:spcPts val="95"/>
              </a:spcBef>
            </a:pPr>
            <a:r>
              <a:rPr dirty="0" sz="1900" spc="-15">
                <a:solidFill>
                  <a:srgbClr val="FFFFFF"/>
                </a:solidFill>
                <a:latin typeface="Carlito"/>
                <a:cs typeface="Carlito"/>
              </a:rPr>
              <a:t>Prezentacja</a:t>
            </a:r>
            <a:r>
              <a:rPr dirty="0" sz="1900" spc="1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900" spc="-20">
                <a:solidFill>
                  <a:srgbClr val="FFFFFF"/>
                </a:solidFill>
                <a:latin typeface="Carlito"/>
                <a:cs typeface="Carlito"/>
              </a:rPr>
              <a:t>została</a:t>
            </a:r>
            <a:endParaRPr sz="1900">
              <a:latin typeface="Carlito"/>
              <a:cs typeface="Carlito"/>
            </a:endParaRPr>
          </a:p>
          <a:p>
            <a:pPr marL="12700">
              <a:lnSpc>
                <a:spcPts val="1825"/>
              </a:lnSpc>
            </a:pPr>
            <a:r>
              <a:rPr dirty="0" sz="1900" spc="-15">
                <a:solidFill>
                  <a:srgbClr val="FFFFFF"/>
                </a:solidFill>
                <a:latin typeface="Carlito"/>
                <a:cs typeface="Carlito"/>
              </a:rPr>
              <a:t>przygotowana</a:t>
            </a:r>
            <a:endParaRPr sz="1900">
              <a:latin typeface="Carlito"/>
              <a:cs typeface="Carlito"/>
            </a:endParaRPr>
          </a:p>
          <a:p>
            <a:pPr marL="12700">
              <a:lnSpc>
                <a:spcPts val="2050"/>
              </a:lnSpc>
            </a:pPr>
            <a:r>
              <a:rPr dirty="0" sz="1900" spc="-5">
                <a:solidFill>
                  <a:srgbClr val="FFFFFF"/>
                </a:solidFill>
                <a:latin typeface="Carlito"/>
                <a:cs typeface="Carlito"/>
              </a:rPr>
              <a:t>w </a:t>
            </a:r>
            <a:r>
              <a:rPr dirty="0" sz="1900" spc="-10">
                <a:solidFill>
                  <a:srgbClr val="FFFFFF"/>
                </a:solidFill>
                <a:latin typeface="Carlito"/>
                <a:cs typeface="Carlito"/>
              </a:rPr>
              <a:t>ramach realizacji projektu:</a:t>
            </a:r>
            <a:endParaRPr sz="1900">
              <a:latin typeface="Carlito"/>
              <a:cs typeface="Carlito"/>
            </a:endParaRPr>
          </a:p>
          <a:p>
            <a:pPr marL="66040">
              <a:lnSpc>
                <a:spcPts val="2050"/>
              </a:lnSpc>
              <a:spcBef>
                <a:spcPts val="540"/>
              </a:spcBef>
            </a:pPr>
            <a:r>
              <a:rPr dirty="0" sz="1900" spc="-10">
                <a:solidFill>
                  <a:srgbClr val="FFFFFF"/>
                </a:solidFill>
                <a:latin typeface="Carlito"/>
                <a:cs typeface="Carlito"/>
              </a:rPr>
              <a:t>„Klimat </a:t>
            </a:r>
            <a:r>
              <a:rPr dirty="0" sz="1900" spc="-15">
                <a:solidFill>
                  <a:srgbClr val="FFFFFF"/>
                </a:solidFill>
                <a:latin typeface="Carlito"/>
                <a:cs typeface="Carlito"/>
              </a:rPr>
              <a:t>to </a:t>
            </a:r>
            <a:r>
              <a:rPr dirty="0" sz="1900" spc="-10">
                <a:solidFill>
                  <a:srgbClr val="FFFFFF"/>
                </a:solidFill>
                <a:latin typeface="Carlito"/>
                <a:cs typeface="Carlito"/>
              </a:rPr>
              <a:t>jest</a:t>
            </a:r>
            <a:r>
              <a:rPr dirty="0" sz="1900" spc="2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900" spc="-10">
                <a:solidFill>
                  <a:srgbClr val="FFFFFF"/>
                </a:solidFill>
                <a:latin typeface="Carlito"/>
                <a:cs typeface="Carlito"/>
              </a:rPr>
              <a:t>temat!!!”</a:t>
            </a:r>
            <a:endParaRPr sz="1900">
              <a:latin typeface="Carlito"/>
              <a:cs typeface="Carlito"/>
            </a:endParaRPr>
          </a:p>
          <a:p>
            <a:pPr marL="12700">
              <a:lnSpc>
                <a:spcPts val="2050"/>
              </a:lnSpc>
            </a:pPr>
            <a:r>
              <a:rPr dirty="0" sz="1900" spc="-5">
                <a:solidFill>
                  <a:srgbClr val="FFFFFF"/>
                </a:solidFill>
                <a:latin typeface="Carlito"/>
                <a:cs typeface="Carlito"/>
              </a:rPr>
              <a:t>2019-1-PL01-KA229-064863</a:t>
            </a:r>
            <a:endParaRPr sz="19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900">
              <a:latin typeface="Carlito"/>
              <a:cs typeface="Carlito"/>
            </a:endParaRPr>
          </a:p>
          <a:p>
            <a:pPr marL="12700" marR="5080">
              <a:lnSpc>
                <a:spcPct val="80000"/>
              </a:lnSpc>
              <a:spcBef>
                <a:spcPts val="1510"/>
              </a:spcBef>
            </a:pPr>
            <a:r>
              <a:rPr dirty="0" sz="1900" spc="-5">
                <a:solidFill>
                  <a:srgbClr val="FFFFFF"/>
                </a:solidFill>
                <a:latin typeface="Carlito"/>
                <a:cs typeface="Carlito"/>
              </a:rPr>
              <a:t>W </a:t>
            </a:r>
            <a:r>
              <a:rPr dirty="0" sz="1900" spc="-20">
                <a:solidFill>
                  <a:srgbClr val="FFFFFF"/>
                </a:solidFill>
                <a:latin typeface="Carlito"/>
                <a:cs typeface="Carlito"/>
              </a:rPr>
              <a:t>prezentacji </a:t>
            </a:r>
            <a:r>
              <a:rPr dirty="0" sz="1900" spc="-15">
                <a:solidFill>
                  <a:srgbClr val="FFFFFF"/>
                </a:solidFill>
                <a:latin typeface="Carlito"/>
                <a:cs typeface="Carlito"/>
              </a:rPr>
              <a:t>wykorzystano  propozycje </a:t>
            </a:r>
            <a:r>
              <a:rPr dirty="0" sz="1900" spc="-10">
                <a:solidFill>
                  <a:srgbClr val="FFFFFF"/>
                </a:solidFill>
                <a:latin typeface="Carlito"/>
                <a:cs typeface="Carlito"/>
              </a:rPr>
              <a:t>logo projektu,  </a:t>
            </a:r>
            <a:r>
              <a:rPr dirty="0" sz="1900" spc="-15">
                <a:solidFill>
                  <a:srgbClr val="FFFFFF"/>
                </a:solidFill>
                <a:latin typeface="Carlito"/>
                <a:cs typeface="Carlito"/>
              </a:rPr>
              <a:t>opracowane </a:t>
            </a:r>
            <a:r>
              <a:rPr dirty="0" sz="1900" spc="-20">
                <a:solidFill>
                  <a:srgbClr val="FFFFFF"/>
                </a:solidFill>
                <a:latin typeface="Carlito"/>
                <a:cs typeface="Carlito"/>
              </a:rPr>
              <a:t>przez </a:t>
            </a:r>
            <a:r>
              <a:rPr dirty="0" sz="1900" spc="-10">
                <a:solidFill>
                  <a:srgbClr val="FFFFFF"/>
                </a:solidFill>
                <a:latin typeface="Carlito"/>
                <a:cs typeface="Carlito"/>
              </a:rPr>
              <a:t>uczniów </a:t>
            </a:r>
            <a:r>
              <a:rPr dirty="0" sz="1900" spc="-30">
                <a:solidFill>
                  <a:srgbClr val="FFFFFF"/>
                </a:solidFill>
                <a:latin typeface="Carlito"/>
                <a:cs typeface="Carlito"/>
              </a:rPr>
              <a:t>ze  </a:t>
            </a:r>
            <a:r>
              <a:rPr dirty="0" sz="1900" spc="-20">
                <a:solidFill>
                  <a:srgbClr val="FFFFFF"/>
                </a:solidFill>
                <a:latin typeface="Carlito"/>
                <a:cs typeface="Carlito"/>
              </a:rPr>
              <a:t>szkół</a:t>
            </a:r>
            <a:r>
              <a:rPr dirty="0" sz="1900" spc="-25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dirty="0" sz="1900" spc="-10">
                <a:solidFill>
                  <a:srgbClr val="FFFFFF"/>
                </a:solidFill>
                <a:latin typeface="Carlito"/>
                <a:cs typeface="Carlito"/>
              </a:rPr>
              <a:t>partnerskich</a:t>
            </a:r>
            <a:endParaRPr sz="1900">
              <a:latin typeface="Carlito"/>
              <a:cs typeface="Carlito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297423" y="961644"/>
            <a:ext cx="6251448" cy="49347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392936" y="6163055"/>
            <a:ext cx="1865376" cy="4678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Anna Boguszewska-Allina</dc:creator>
  <dc:title>Erasmus+  Edukacja szkolna: Współpraca szkół  Dwujęzyczna Szkoła Podstawowa nr 1  w Warszawie, Polska  Tytuł projektu:  „Klimat to jest temat!!!” 2019-1-PL01-KA229-064863 </dc:title>
  <dcterms:created xsi:type="dcterms:W3CDTF">2020-02-26T14:14:20Z</dcterms:created>
  <dcterms:modified xsi:type="dcterms:W3CDTF">2020-02-26T14:14:20Z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2019-11-08T00:00:00Z</vt:filetime>
  </property>
  <property fmtid="{D5CDD505-2E9C-101B-9397-08002B2CF9AE}" pid="3" name="Creator">
    <vt:lpwstr>Microsoft® PowerPoint® dla Office 365</vt:lpwstr>
  </property>
  <property fmtid="{D5CDD505-2E9C-101B-9397-08002B2CF9AE}" pid="4" name="LastSaved">
    <vt:filetime>2020-02-26T00:00:00Z</vt:filetime>
  </property>
</Properties>
</file>