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4211300" cy="20104100"/>
  <p:notesSz cx="142113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323" y="6232271"/>
            <a:ext cx="1208500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211674" cy="20104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389183" y="19119508"/>
            <a:ext cx="3189346" cy="770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068391" y="16914428"/>
            <a:ext cx="1827596" cy="1773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22567" y="2778953"/>
            <a:ext cx="11379200" cy="908050"/>
          </a:xfrm>
          <a:custGeom>
            <a:avLst/>
            <a:gdLst/>
            <a:ahLst/>
            <a:cxnLst/>
            <a:rect l="l" t="t" r="r" b="b"/>
            <a:pathLst>
              <a:path w="11379200" h="908050">
                <a:moveTo>
                  <a:pt x="11378865" y="907734"/>
                </a:moveTo>
                <a:lnTo>
                  <a:pt x="0" y="907734"/>
                </a:lnTo>
                <a:lnTo>
                  <a:pt x="0" y="0"/>
                </a:lnTo>
                <a:lnTo>
                  <a:pt x="11378865" y="0"/>
                </a:lnTo>
                <a:lnTo>
                  <a:pt x="11378865" y="907734"/>
                </a:lnTo>
                <a:close/>
              </a:path>
            </a:pathLst>
          </a:custGeom>
          <a:solidFill>
            <a:srgbClr val="4AA6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46647" y="5022561"/>
            <a:ext cx="3556635" cy="3487420"/>
          </a:xfrm>
          <a:custGeom>
            <a:avLst/>
            <a:gdLst/>
            <a:ahLst/>
            <a:cxnLst/>
            <a:rect l="l" t="t" r="r" b="b"/>
            <a:pathLst>
              <a:path w="3556635" h="3487420">
                <a:moveTo>
                  <a:pt x="3556352" y="3487135"/>
                </a:moveTo>
                <a:lnTo>
                  <a:pt x="0" y="3487135"/>
                </a:lnTo>
                <a:lnTo>
                  <a:pt x="0" y="0"/>
                </a:lnTo>
                <a:lnTo>
                  <a:pt x="3556352" y="0"/>
                </a:lnTo>
                <a:lnTo>
                  <a:pt x="3556352" y="3487135"/>
                </a:lnTo>
                <a:close/>
              </a:path>
            </a:pathLst>
          </a:custGeom>
          <a:solidFill>
            <a:srgbClr val="4AA623">
              <a:alpha val="348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64544" y="5356585"/>
            <a:ext cx="1953021" cy="1809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882" y="804164"/>
            <a:ext cx="1279588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82" y="4623943"/>
            <a:ext cx="1279588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34001" y="18696814"/>
            <a:ext cx="4549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10882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236708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3454" y="2769880"/>
            <a:ext cx="10894695" cy="828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250" spc="165">
                <a:solidFill>
                  <a:srgbClr val="212121"/>
                </a:solidFill>
                <a:latin typeface="Noto Sans"/>
                <a:cs typeface="Noto Sans"/>
              </a:rPr>
              <a:t>HOW </a:t>
            </a:r>
            <a:r>
              <a:rPr dirty="0" sz="5250" spc="125">
                <a:solidFill>
                  <a:srgbClr val="212121"/>
                </a:solidFill>
                <a:latin typeface="Noto Sans"/>
                <a:cs typeface="Noto Sans"/>
              </a:rPr>
              <a:t>TO </a:t>
            </a:r>
            <a:r>
              <a:rPr dirty="0" sz="5250" spc="215">
                <a:solidFill>
                  <a:srgbClr val="212121"/>
                </a:solidFill>
                <a:latin typeface="Noto Sans"/>
                <a:cs typeface="Noto Sans"/>
              </a:rPr>
              <a:t>PROTECT </a:t>
            </a:r>
            <a:r>
              <a:rPr dirty="0" sz="5250" spc="165">
                <a:solidFill>
                  <a:srgbClr val="212121"/>
                </a:solidFill>
                <a:latin typeface="Noto Sans"/>
                <a:cs typeface="Noto Sans"/>
              </a:rPr>
              <a:t>THE</a:t>
            </a:r>
            <a:r>
              <a:rPr dirty="0" sz="5250" spc="1510">
                <a:solidFill>
                  <a:srgbClr val="212121"/>
                </a:solidFill>
                <a:latin typeface="Noto Sans"/>
                <a:cs typeface="Noto Sans"/>
              </a:rPr>
              <a:t> </a:t>
            </a:r>
            <a:r>
              <a:rPr dirty="0" sz="5250" spc="165">
                <a:solidFill>
                  <a:srgbClr val="212121"/>
                </a:solidFill>
                <a:latin typeface="Noto Sans"/>
                <a:cs typeface="Noto Sans"/>
              </a:rPr>
              <a:t>CLIMATE</a:t>
            </a:r>
            <a:endParaRPr sz="525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4966" y="3969168"/>
            <a:ext cx="4554220" cy="8248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693420" marR="5080" indent="-681355">
              <a:lnSpc>
                <a:spcPts val="3120"/>
              </a:lnSpc>
              <a:spcBef>
                <a:spcPts val="245"/>
              </a:spcBef>
            </a:pPr>
            <a:r>
              <a:rPr dirty="0" sz="2650" spc="165">
                <a:solidFill>
                  <a:srgbClr val="1841FF"/>
                </a:solidFill>
                <a:latin typeface="Arial"/>
                <a:cs typeface="Arial"/>
              </a:rPr>
              <a:t>That</a:t>
            </a:r>
            <a:r>
              <a:rPr dirty="0" sz="2000" spc="165">
                <a:solidFill>
                  <a:srgbClr val="1841FF"/>
                </a:solidFill>
                <a:latin typeface="Arial"/>
                <a:cs typeface="Arial"/>
              </a:rPr>
              <a:t>’</a:t>
            </a:r>
            <a:r>
              <a:rPr dirty="0" sz="2650" spc="165">
                <a:solidFill>
                  <a:srgbClr val="1841FF"/>
                </a:solidFill>
                <a:latin typeface="Arial"/>
                <a:cs typeface="Arial"/>
              </a:rPr>
              <a:t>s</a:t>
            </a:r>
            <a:r>
              <a:rPr dirty="0" sz="2650" spc="-220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190">
                <a:solidFill>
                  <a:srgbClr val="1841FF"/>
                </a:solidFill>
                <a:latin typeface="Arial"/>
                <a:cs typeface="Arial"/>
              </a:rPr>
              <a:t>the</a:t>
            </a:r>
            <a:r>
              <a:rPr dirty="0" sz="2650" spc="-220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210">
                <a:solidFill>
                  <a:srgbClr val="1841FF"/>
                </a:solidFill>
                <a:latin typeface="Arial"/>
                <a:cs typeface="Arial"/>
              </a:rPr>
              <a:t>way</a:t>
            </a:r>
            <a:r>
              <a:rPr dirty="0" sz="2650" spc="-215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229">
                <a:solidFill>
                  <a:srgbClr val="1841FF"/>
                </a:solidFill>
                <a:latin typeface="Arial"/>
                <a:cs typeface="Arial"/>
              </a:rPr>
              <a:t>we</a:t>
            </a:r>
            <a:r>
              <a:rPr dirty="0" sz="2650" spc="-220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170">
                <a:solidFill>
                  <a:srgbClr val="1841FF"/>
                </a:solidFill>
                <a:latin typeface="Arial"/>
                <a:cs typeface="Arial"/>
              </a:rPr>
              <a:t>take</a:t>
            </a:r>
            <a:r>
              <a:rPr dirty="0" sz="2650" spc="-215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1841FF"/>
                </a:solidFill>
                <a:latin typeface="Arial"/>
                <a:cs typeface="Arial"/>
              </a:rPr>
              <a:t>care  </a:t>
            </a:r>
            <a:r>
              <a:rPr dirty="0" sz="2650" spc="185">
                <a:solidFill>
                  <a:srgbClr val="1841FF"/>
                </a:solidFill>
                <a:latin typeface="Arial"/>
                <a:cs typeface="Arial"/>
              </a:rPr>
              <a:t>of</a:t>
            </a:r>
            <a:r>
              <a:rPr dirty="0" sz="2650" spc="-215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185">
                <a:solidFill>
                  <a:srgbClr val="1841FF"/>
                </a:solidFill>
                <a:latin typeface="Arial"/>
                <a:cs typeface="Arial"/>
              </a:rPr>
              <a:t>our</a:t>
            </a:r>
            <a:r>
              <a:rPr dirty="0" sz="2650" spc="-210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2650" spc="170">
                <a:solidFill>
                  <a:srgbClr val="1841FF"/>
                </a:solidFill>
                <a:latin typeface="Arial"/>
                <a:cs typeface="Arial"/>
              </a:rPr>
              <a:t>environment: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6757" y="243746"/>
            <a:ext cx="13237844" cy="19685000"/>
            <a:chOff x="346757" y="243746"/>
            <a:chExt cx="13237844" cy="19685000"/>
          </a:xfrm>
        </p:grpSpPr>
        <p:sp>
          <p:nvSpPr>
            <p:cNvPr id="5" name="object 5"/>
            <p:cNvSpPr/>
            <p:nvPr/>
          </p:nvSpPr>
          <p:spPr>
            <a:xfrm>
              <a:off x="5144258" y="5022561"/>
              <a:ext cx="3556635" cy="3487420"/>
            </a:xfrm>
            <a:custGeom>
              <a:avLst/>
              <a:gdLst/>
              <a:ahLst/>
              <a:cxnLst/>
              <a:rect l="l" t="t" r="r" b="b"/>
              <a:pathLst>
                <a:path w="3556634" h="3487420">
                  <a:moveTo>
                    <a:pt x="3556352" y="3487135"/>
                  </a:moveTo>
                  <a:lnTo>
                    <a:pt x="0" y="3487135"/>
                  </a:lnTo>
                  <a:lnTo>
                    <a:pt x="0" y="0"/>
                  </a:lnTo>
                  <a:lnTo>
                    <a:pt x="3556352" y="0"/>
                  </a:lnTo>
                  <a:lnTo>
                    <a:pt x="3556352" y="3487135"/>
                  </a:lnTo>
                  <a:close/>
                </a:path>
              </a:pathLst>
            </a:custGeom>
            <a:solidFill>
              <a:srgbClr val="4AA623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00489" y="5322197"/>
              <a:ext cx="1836557" cy="18455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27886" y="5022561"/>
              <a:ext cx="3556635" cy="3487420"/>
            </a:xfrm>
            <a:custGeom>
              <a:avLst/>
              <a:gdLst/>
              <a:ahLst/>
              <a:cxnLst/>
              <a:rect l="l" t="t" r="r" b="b"/>
              <a:pathLst>
                <a:path w="3556634" h="3487420">
                  <a:moveTo>
                    <a:pt x="3556352" y="3487135"/>
                  </a:moveTo>
                  <a:lnTo>
                    <a:pt x="0" y="3487135"/>
                  </a:lnTo>
                  <a:lnTo>
                    <a:pt x="0" y="0"/>
                  </a:lnTo>
                  <a:lnTo>
                    <a:pt x="3556352" y="0"/>
                  </a:lnTo>
                  <a:lnTo>
                    <a:pt x="3556352" y="3487135"/>
                  </a:lnTo>
                  <a:close/>
                </a:path>
              </a:pathLst>
            </a:custGeom>
            <a:solidFill>
              <a:srgbClr val="6DCC45">
                <a:alpha val="3372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22904" y="5513993"/>
              <a:ext cx="1872391" cy="1809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5216" y="8746359"/>
              <a:ext cx="3556635" cy="3487420"/>
            </a:xfrm>
            <a:custGeom>
              <a:avLst/>
              <a:gdLst/>
              <a:ahLst/>
              <a:cxnLst/>
              <a:rect l="l" t="t" r="r" b="b"/>
              <a:pathLst>
                <a:path w="3556635" h="3487420">
                  <a:moveTo>
                    <a:pt x="3556352" y="3487135"/>
                  </a:moveTo>
                  <a:lnTo>
                    <a:pt x="0" y="3487135"/>
                  </a:lnTo>
                  <a:lnTo>
                    <a:pt x="0" y="0"/>
                  </a:lnTo>
                  <a:lnTo>
                    <a:pt x="3556352" y="0"/>
                  </a:lnTo>
                  <a:lnTo>
                    <a:pt x="3556352" y="3487135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50624" y="9272824"/>
              <a:ext cx="1738008" cy="1755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6757" y="12714207"/>
              <a:ext cx="3550285" cy="3249295"/>
            </a:xfrm>
            <a:custGeom>
              <a:avLst/>
              <a:gdLst/>
              <a:ahLst/>
              <a:cxnLst/>
              <a:rect l="l" t="t" r="r" b="b"/>
              <a:pathLst>
                <a:path w="3550285" h="3249294">
                  <a:moveTo>
                    <a:pt x="3550067" y="3249126"/>
                  </a:moveTo>
                  <a:lnTo>
                    <a:pt x="0" y="3249126"/>
                  </a:lnTo>
                  <a:lnTo>
                    <a:pt x="0" y="0"/>
                  </a:lnTo>
                  <a:lnTo>
                    <a:pt x="3550067" y="0"/>
                  </a:lnTo>
                  <a:lnTo>
                    <a:pt x="3550067" y="3249126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56824" y="13017700"/>
              <a:ext cx="1738008" cy="1729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26922" y="8746359"/>
              <a:ext cx="3556635" cy="3487420"/>
            </a:xfrm>
            <a:custGeom>
              <a:avLst/>
              <a:gdLst/>
              <a:ahLst/>
              <a:cxnLst/>
              <a:rect l="l" t="t" r="r" b="b"/>
              <a:pathLst>
                <a:path w="3556634" h="3487420">
                  <a:moveTo>
                    <a:pt x="3556352" y="3487135"/>
                  </a:moveTo>
                  <a:lnTo>
                    <a:pt x="0" y="3487135"/>
                  </a:lnTo>
                  <a:lnTo>
                    <a:pt x="0" y="0"/>
                  </a:lnTo>
                  <a:lnTo>
                    <a:pt x="3556352" y="0"/>
                  </a:lnTo>
                  <a:lnTo>
                    <a:pt x="3556352" y="3487135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23700" y="9368822"/>
              <a:ext cx="1755927" cy="1755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27032" y="12714207"/>
              <a:ext cx="3550285" cy="3249295"/>
            </a:xfrm>
            <a:custGeom>
              <a:avLst/>
              <a:gdLst/>
              <a:ahLst/>
              <a:cxnLst/>
              <a:rect l="l" t="t" r="r" b="b"/>
              <a:pathLst>
                <a:path w="3550284" h="3249294">
                  <a:moveTo>
                    <a:pt x="3550067" y="3249126"/>
                  </a:moveTo>
                  <a:lnTo>
                    <a:pt x="0" y="3249126"/>
                  </a:lnTo>
                  <a:lnTo>
                    <a:pt x="0" y="0"/>
                  </a:lnTo>
                  <a:lnTo>
                    <a:pt x="3550067" y="0"/>
                  </a:lnTo>
                  <a:lnTo>
                    <a:pt x="3550067" y="3249126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23700" y="13035151"/>
              <a:ext cx="1755927" cy="17738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027886" y="8746359"/>
              <a:ext cx="3556635" cy="3487420"/>
            </a:xfrm>
            <a:custGeom>
              <a:avLst/>
              <a:gdLst/>
              <a:ahLst/>
              <a:cxnLst/>
              <a:rect l="l" t="t" r="r" b="b"/>
              <a:pathLst>
                <a:path w="3556634" h="3487420">
                  <a:moveTo>
                    <a:pt x="3556352" y="3487135"/>
                  </a:moveTo>
                  <a:lnTo>
                    <a:pt x="0" y="3487135"/>
                  </a:lnTo>
                  <a:lnTo>
                    <a:pt x="0" y="0"/>
                  </a:lnTo>
                  <a:lnTo>
                    <a:pt x="3556352" y="0"/>
                  </a:lnTo>
                  <a:lnTo>
                    <a:pt x="3556352" y="3487135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876739" y="9272824"/>
              <a:ext cx="1854473" cy="1854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22573" y="243746"/>
              <a:ext cx="11379200" cy="2237740"/>
            </a:xfrm>
            <a:custGeom>
              <a:avLst/>
              <a:gdLst/>
              <a:ahLst/>
              <a:cxnLst/>
              <a:rect l="l" t="t" r="r" b="b"/>
              <a:pathLst>
                <a:path w="11379200" h="2237740">
                  <a:moveTo>
                    <a:pt x="11379038" y="2237468"/>
                  </a:moveTo>
                  <a:lnTo>
                    <a:pt x="0" y="2237468"/>
                  </a:lnTo>
                  <a:lnTo>
                    <a:pt x="0" y="0"/>
                  </a:lnTo>
                  <a:lnTo>
                    <a:pt x="11379038" y="0"/>
                  </a:lnTo>
                  <a:lnTo>
                    <a:pt x="11379038" y="2237468"/>
                  </a:lnTo>
                  <a:close/>
                </a:path>
              </a:pathLst>
            </a:custGeom>
            <a:solidFill>
              <a:srgbClr val="4AA623">
                <a:alpha val="407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027997" y="12714207"/>
              <a:ext cx="3550285" cy="3249295"/>
            </a:xfrm>
            <a:custGeom>
              <a:avLst/>
              <a:gdLst/>
              <a:ahLst/>
              <a:cxnLst/>
              <a:rect l="l" t="t" r="r" b="b"/>
              <a:pathLst>
                <a:path w="3550284" h="3249294">
                  <a:moveTo>
                    <a:pt x="3550067" y="3249126"/>
                  </a:moveTo>
                  <a:lnTo>
                    <a:pt x="0" y="3249126"/>
                  </a:lnTo>
                  <a:lnTo>
                    <a:pt x="0" y="0"/>
                  </a:lnTo>
                  <a:lnTo>
                    <a:pt x="3550067" y="0"/>
                  </a:lnTo>
                  <a:lnTo>
                    <a:pt x="3550067" y="3249126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876739" y="12953711"/>
              <a:ext cx="1854473" cy="18544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6757" y="16601301"/>
              <a:ext cx="3547110" cy="3327400"/>
            </a:xfrm>
            <a:custGeom>
              <a:avLst/>
              <a:gdLst/>
              <a:ahLst/>
              <a:cxnLst/>
              <a:rect l="l" t="t" r="r" b="b"/>
              <a:pathLst>
                <a:path w="3547110" h="3327400">
                  <a:moveTo>
                    <a:pt x="3547021" y="3326972"/>
                  </a:moveTo>
                  <a:lnTo>
                    <a:pt x="0" y="3326972"/>
                  </a:lnTo>
                  <a:lnTo>
                    <a:pt x="0" y="0"/>
                  </a:lnTo>
                  <a:lnTo>
                    <a:pt x="3547021" y="0"/>
                  </a:lnTo>
                  <a:lnTo>
                    <a:pt x="3547021" y="3326972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43127" y="16914425"/>
              <a:ext cx="1746966" cy="17738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82462" y="3934809"/>
            <a:ext cx="5572125" cy="8248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 indent="330200">
              <a:lnSpc>
                <a:spcPts val="3120"/>
              </a:lnSpc>
              <a:spcBef>
                <a:spcPts val="245"/>
              </a:spcBef>
            </a:pPr>
            <a:r>
              <a:rPr dirty="0" sz="2650" spc="130">
                <a:solidFill>
                  <a:srgbClr val="0F158C"/>
                </a:solidFill>
                <a:latin typeface="Arial"/>
                <a:cs typeface="Arial"/>
              </a:rPr>
              <a:t>Voilà </a:t>
            </a:r>
            <a:r>
              <a:rPr dirty="0" sz="2650" spc="220">
                <a:solidFill>
                  <a:srgbClr val="0F158C"/>
                </a:solidFill>
                <a:latin typeface="Arial"/>
                <a:cs typeface="Arial"/>
              </a:rPr>
              <a:t>comment </a:t>
            </a:r>
            <a:r>
              <a:rPr dirty="0" sz="2650" spc="160">
                <a:solidFill>
                  <a:srgbClr val="0F158C"/>
                </a:solidFill>
                <a:latin typeface="Arial"/>
                <a:cs typeface="Arial"/>
              </a:rPr>
              <a:t>nous </a:t>
            </a:r>
            <a:r>
              <a:rPr dirty="0" sz="2650" spc="190">
                <a:solidFill>
                  <a:srgbClr val="0F158C"/>
                </a:solidFill>
                <a:latin typeface="Arial"/>
                <a:cs typeface="Arial"/>
              </a:rPr>
              <a:t>pouvons  </a:t>
            </a:r>
            <a:r>
              <a:rPr dirty="0" sz="2650" spc="185">
                <a:solidFill>
                  <a:srgbClr val="0F158C"/>
                </a:solidFill>
                <a:latin typeface="Arial"/>
                <a:cs typeface="Arial"/>
              </a:rPr>
              <a:t>prendre</a:t>
            </a:r>
            <a:r>
              <a:rPr dirty="0" sz="2650" spc="-215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0F158C"/>
                </a:solidFill>
                <a:latin typeface="Arial"/>
                <a:cs typeface="Arial"/>
              </a:rPr>
              <a:t>soin</a:t>
            </a:r>
            <a:r>
              <a:rPr dirty="0" sz="2650" spc="-215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2650" spc="195">
                <a:solidFill>
                  <a:srgbClr val="0F158C"/>
                </a:solidFill>
                <a:latin typeface="Arial"/>
                <a:cs typeface="Arial"/>
              </a:rPr>
              <a:t>de</a:t>
            </a:r>
            <a:r>
              <a:rPr dirty="0" sz="2650" spc="-210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2650" spc="195">
                <a:solidFill>
                  <a:srgbClr val="0F158C"/>
                </a:solidFill>
                <a:latin typeface="Arial"/>
                <a:cs typeface="Arial"/>
              </a:rPr>
              <a:t>l</a:t>
            </a:r>
            <a:r>
              <a:rPr dirty="0" sz="2000" spc="195">
                <a:solidFill>
                  <a:srgbClr val="0F158C"/>
                </a:solidFill>
                <a:latin typeface="Arial"/>
                <a:cs typeface="Arial"/>
              </a:rPr>
              <a:t>’</a:t>
            </a:r>
            <a:r>
              <a:rPr dirty="0" sz="2650" spc="195">
                <a:solidFill>
                  <a:srgbClr val="0F158C"/>
                </a:solidFill>
                <a:latin typeface="Arial"/>
                <a:cs typeface="Arial"/>
              </a:rPr>
              <a:t>environnement</a:t>
            </a:r>
            <a:r>
              <a:rPr dirty="0" sz="2650" spc="-210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2650" spc="-65">
                <a:solidFill>
                  <a:srgbClr val="0F158C"/>
                </a:solidFill>
                <a:latin typeface="Arial"/>
                <a:cs typeface="Arial"/>
              </a:rPr>
              <a:t>:</a:t>
            </a:r>
            <a:endParaRPr sz="2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6998" y="137980"/>
            <a:ext cx="7907655" cy="235077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12700" marR="5080">
              <a:lnSpc>
                <a:spcPts val="4970"/>
              </a:lnSpc>
              <a:spcBef>
                <a:spcPts val="320"/>
              </a:spcBef>
            </a:pPr>
            <a:r>
              <a:rPr dirty="0" sz="4200" spc="-90">
                <a:solidFill>
                  <a:srgbClr val="0F158C"/>
                </a:solidFill>
                <a:latin typeface="Arial"/>
                <a:cs typeface="Arial"/>
              </a:rPr>
              <a:t>Scuola </a:t>
            </a:r>
            <a:r>
              <a:rPr dirty="0" sz="4200" spc="-185">
                <a:solidFill>
                  <a:srgbClr val="0F158C"/>
                </a:solidFill>
                <a:latin typeface="Arial"/>
                <a:cs typeface="Arial"/>
              </a:rPr>
              <a:t>Secondaria </a:t>
            </a:r>
            <a:r>
              <a:rPr dirty="0" sz="4200" spc="-210">
                <a:solidFill>
                  <a:srgbClr val="0F158C"/>
                </a:solidFill>
                <a:latin typeface="Arial"/>
                <a:cs typeface="Arial"/>
              </a:rPr>
              <a:t>di </a:t>
            </a:r>
            <a:r>
              <a:rPr dirty="0" sz="4200" spc="-55">
                <a:solidFill>
                  <a:srgbClr val="0F158C"/>
                </a:solidFill>
                <a:latin typeface="Arial"/>
                <a:cs typeface="Arial"/>
              </a:rPr>
              <a:t>Primo </a:t>
            </a:r>
            <a:r>
              <a:rPr dirty="0" sz="4200" spc="-290">
                <a:solidFill>
                  <a:srgbClr val="0F158C"/>
                </a:solidFill>
                <a:latin typeface="Arial"/>
                <a:cs typeface="Arial"/>
              </a:rPr>
              <a:t>Grado  </a:t>
            </a:r>
            <a:r>
              <a:rPr dirty="0" sz="4200" spc="-55">
                <a:solidFill>
                  <a:srgbClr val="0F158C"/>
                </a:solidFill>
                <a:latin typeface="Arial"/>
                <a:cs typeface="Arial"/>
              </a:rPr>
              <a:t>“G.Bianco-G.Pascoli" </a:t>
            </a:r>
            <a:r>
              <a:rPr dirty="0" sz="4200" spc="240">
                <a:solidFill>
                  <a:srgbClr val="0F158C"/>
                </a:solidFill>
                <a:latin typeface="Arial"/>
                <a:cs typeface="Arial"/>
              </a:rPr>
              <a:t>-</a:t>
            </a:r>
            <a:r>
              <a:rPr dirty="0" sz="4200" spc="-210">
                <a:solidFill>
                  <a:srgbClr val="0F158C"/>
                </a:solidFill>
                <a:latin typeface="Arial"/>
                <a:cs typeface="Arial"/>
              </a:rPr>
              <a:t> Fasano</a:t>
            </a:r>
            <a:endParaRPr sz="42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855"/>
              </a:spcBef>
            </a:pPr>
            <a:r>
              <a:rPr dirty="0" sz="3900" b="1">
                <a:solidFill>
                  <a:srgbClr val="0F158C"/>
                </a:solidFill>
                <a:latin typeface="Noto Sans"/>
                <a:cs typeface="Noto Sans"/>
              </a:rPr>
              <a:t>Erasmus+ “Climate is a</a:t>
            </a:r>
            <a:r>
              <a:rPr dirty="0" sz="3900" spc="-10" b="1">
                <a:solidFill>
                  <a:srgbClr val="0F158C"/>
                </a:solidFill>
                <a:latin typeface="Noto Sans"/>
                <a:cs typeface="Noto Sans"/>
              </a:rPr>
              <a:t> </a:t>
            </a:r>
            <a:r>
              <a:rPr dirty="0" sz="3900" b="1">
                <a:solidFill>
                  <a:srgbClr val="0F158C"/>
                </a:solidFill>
                <a:latin typeface="Noto Sans"/>
                <a:cs typeface="Noto Sans"/>
              </a:rPr>
              <a:t>topic”</a:t>
            </a:r>
            <a:endParaRPr sz="3900">
              <a:latin typeface="Noto Sans"/>
              <a:cs typeface="Noto Sans"/>
            </a:endParaRPr>
          </a:p>
          <a:p>
            <a:pPr algn="ctr" marL="24130">
              <a:lnSpc>
                <a:spcPct val="100000"/>
              </a:lnSpc>
              <a:spcBef>
                <a:spcPts val="565"/>
              </a:spcBef>
            </a:pPr>
            <a:r>
              <a:rPr dirty="0" sz="1700" spc="-5" b="1">
                <a:solidFill>
                  <a:srgbClr val="0F158C"/>
                </a:solidFill>
                <a:latin typeface="Noto Sans"/>
                <a:cs typeface="Noto Sans"/>
              </a:rPr>
              <a:t>n.2019-1-PL01-KA229-064863_5</a:t>
            </a:r>
            <a:endParaRPr sz="1700">
              <a:latin typeface="Noto Sans"/>
              <a:cs typeface="Noto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44368" y="16601301"/>
            <a:ext cx="3547110" cy="3327400"/>
            <a:chOff x="5144368" y="16601301"/>
            <a:chExt cx="3547110" cy="3327400"/>
          </a:xfrm>
        </p:grpSpPr>
        <p:sp>
          <p:nvSpPr>
            <p:cNvPr id="27" name="object 27"/>
            <p:cNvSpPr/>
            <p:nvPr/>
          </p:nvSpPr>
          <p:spPr>
            <a:xfrm>
              <a:off x="5144368" y="16601301"/>
              <a:ext cx="3547110" cy="3327400"/>
            </a:xfrm>
            <a:custGeom>
              <a:avLst/>
              <a:gdLst/>
              <a:ahLst/>
              <a:cxnLst/>
              <a:rect l="l" t="t" r="r" b="b"/>
              <a:pathLst>
                <a:path w="3547109" h="3327400">
                  <a:moveTo>
                    <a:pt x="3547021" y="3326972"/>
                  </a:moveTo>
                  <a:lnTo>
                    <a:pt x="0" y="3326972"/>
                  </a:lnTo>
                  <a:lnTo>
                    <a:pt x="0" y="0"/>
                  </a:lnTo>
                  <a:lnTo>
                    <a:pt x="3547021" y="0"/>
                  </a:lnTo>
                  <a:lnTo>
                    <a:pt x="3547021" y="3326972"/>
                  </a:lnTo>
                  <a:close/>
                </a:path>
              </a:pathLst>
            </a:custGeom>
            <a:solidFill>
              <a:srgbClr val="6DCC45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175378" y="17001940"/>
              <a:ext cx="1755927" cy="16036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5127032" y="12714206"/>
            <a:ext cx="3550285" cy="324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1047750" marR="159385" indent="-848360">
              <a:lnSpc>
                <a:spcPct val="115900"/>
              </a:lnSpc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vais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à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l’école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à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pied </a:t>
            </a:r>
            <a:r>
              <a:rPr dirty="0" sz="1500" spc="-50" b="1">
                <a:solidFill>
                  <a:srgbClr val="0F158C"/>
                </a:solidFill>
                <a:latin typeface="Arial"/>
                <a:cs typeface="Arial"/>
              </a:rPr>
              <a:t>si</a:t>
            </a:r>
            <a:r>
              <a:rPr dirty="0" sz="1500" spc="-17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20" b="1">
                <a:solidFill>
                  <a:srgbClr val="0F158C"/>
                </a:solidFill>
                <a:latin typeface="Arial"/>
                <a:cs typeface="Arial"/>
              </a:rPr>
              <a:t>possible  </a:t>
            </a:r>
            <a:r>
              <a:rPr dirty="0" sz="150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65" b="1">
                <a:solidFill>
                  <a:srgbClr val="1841FF"/>
                </a:solidFill>
                <a:latin typeface="Arial"/>
                <a:cs typeface="Arial"/>
              </a:rPr>
              <a:t>walk </a:t>
            </a:r>
            <a:r>
              <a:rPr dirty="0" sz="1500" spc="50" b="1">
                <a:solidFill>
                  <a:srgbClr val="1841FF"/>
                </a:solidFill>
                <a:latin typeface="Arial"/>
                <a:cs typeface="Arial"/>
              </a:rPr>
              <a:t>to</a:t>
            </a:r>
            <a:r>
              <a:rPr dirty="0" sz="1500" spc="-90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15" b="1">
                <a:solidFill>
                  <a:srgbClr val="1841FF"/>
                </a:solidFill>
                <a:latin typeface="Arial"/>
                <a:cs typeface="Arial"/>
              </a:rPr>
              <a:t>school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44258" y="5022561"/>
            <a:ext cx="3556635" cy="348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ctr" marL="72390" marR="73025">
              <a:lnSpc>
                <a:spcPct val="115900"/>
              </a:lnSpc>
              <a:spcBef>
                <a:spcPts val="1005"/>
              </a:spcBef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prends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une douche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rapide</a:t>
            </a:r>
            <a:r>
              <a:rPr dirty="0" sz="1500" spc="-13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65" b="1">
                <a:solidFill>
                  <a:srgbClr val="0F158C"/>
                </a:solidFill>
                <a:latin typeface="Arial"/>
                <a:cs typeface="Arial"/>
              </a:rPr>
              <a:t>plutôt  </a:t>
            </a:r>
            <a:r>
              <a:rPr dirty="0" sz="1500" spc="20" b="1">
                <a:solidFill>
                  <a:srgbClr val="0F158C"/>
                </a:solidFill>
                <a:latin typeface="Arial"/>
                <a:cs typeface="Arial"/>
              </a:rPr>
              <a:t>qu’un</a:t>
            </a: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bain</a:t>
            </a:r>
            <a:endParaRPr sz="1500">
              <a:latin typeface="Arial"/>
              <a:cs typeface="Arial"/>
            </a:endParaRPr>
          </a:p>
          <a:p>
            <a:pPr algn="ctr" marL="243840" marR="294005">
              <a:lnSpc>
                <a:spcPct val="115900"/>
              </a:lnSpc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prefer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taking </a:t>
            </a:r>
            <a:r>
              <a:rPr dirty="0" sz="1500" spc="25" b="1">
                <a:solidFill>
                  <a:srgbClr val="1841FF"/>
                </a:solidFill>
                <a:latin typeface="Arial"/>
                <a:cs typeface="Arial"/>
              </a:rPr>
              <a:t>a </a:t>
            </a:r>
            <a:r>
              <a:rPr dirty="0" sz="1500" spc="30" b="1">
                <a:solidFill>
                  <a:srgbClr val="1841FF"/>
                </a:solidFill>
                <a:latin typeface="Arial"/>
                <a:cs typeface="Arial"/>
              </a:rPr>
              <a:t>shower</a:t>
            </a:r>
            <a:r>
              <a:rPr dirty="0" sz="1500" spc="-19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1841FF"/>
                </a:solidFill>
                <a:latin typeface="Arial"/>
                <a:cs typeface="Arial"/>
              </a:rPr>
              <a:t>instead  of </a:t>
            </a:r>
            <a:r>
              <a:rPr dirty="0" sz="1500" spc="25" b="1">
                <a:solidFill>
                  <a:srgbClr val="1841FF"/>
                </a:solidFill>
                <a:latin typeface="Arial"/>
                <a:cs typeface="Arial"/>
              </a:rPr>
              <a:t>a</a:t>
            </a:r>
            <a:r>
              <a:rPr dirty="0" sz="1500" spc="-4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1841FF"/>
                </a:solidFill>
                <a:latin typeface="Arial"/>
                <a:cs typeface="Arial"/>
              </a:rPr>
              <a:t>bath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27886" y="5022561"/>
            <a:ext cx="3556635" cy="348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426084" marR="417830" indent="-28575">
              <a:lnSpc>
                <a:spcPct val="115900"/>
              </a:lnSpc>
              <a:spcBef>
                <a:spcPts val="5"/>
              </a:spcBef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</a:t>
            </a:r>
            <a:r>
              <a:rPr dirty="0" sz="1500" spc="55" b="1">
                <a:solidFill>
                  <a:srgbClr val="0F158C"/>
                </a:solidFill>
                <a:latin typeface="Arial"/>
                <a:cs typeface="Arial"/>
              </a:rPr>
              <a:t>limite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l’utilisation </a:t>
            </a:r>
            <a:r>
              <a:rPr dirty="0" sz="1500" spc="70" b="1">
                <a:solidFill>
                  <a:srgbClr val="0F158C"/>
                </a:solidFill>
                <a:latin typeface="Arial"/>
                <a:cs typeface="Arial"/>
              </a:rPr>
              <a:t>de</a:t>
            </a:r>
            <a:r>
              <a:rPr dirty="0" sz="1500" spc="-11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l’eau  </a:t>
            </a:r>
            <a:r>
              <a:rPr dirty="0" sz="150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reduce </a:t>
            </a:r>
            <a:r>
              <a:rPr dirty="0" sz="1500" spc="70" b="1">
                <a:solidFill>
                  <a:srgbClr val="1841FF"/>
                </a:solidFill>
                <a:latin typeface="Arial"/>
                <a:cs typeface="Arial"/>
              </a:rPr>
              <a:t>water</a:t>
            </a:r>
            <a:r>
              <a:rPr dirty="0" sz="1500" spc="-70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25" b="1">
                <a:solidFill>
                  <a:srgbClr val="1841FF"/>
                </a:solidFill>
                <a:latin typeface="Arial"/>
                <a:cs typeface="Arial"/>
              </a:rPr>
              <a:t>consumption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5216" y="8746359"/>
            <a:ext cx="3556635" cy="348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89865" marR="227965">
              <a:lnSpc>
                <a:spcPct val="115900"/>
              </a:lnSpc>
            </a:pPr>
            <a:r>
              <a:rPr dirty="0" sz="1500" spc="15" b="1">
                <a:solidFill>
                  <a:srgbClr val="0F158C"/>
                </a:solidFill>
                <a:latin typeface="Arial"/>
                <a:cs typeface="Arial"/>
              </a:rPr>
              <a:t>J’éteins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les </a:t>
            </a:r>
            <a:r>
              <a:rPr dirty="0" sz="1500" spc="35" b="1">
                <a:solidFill>
                  <a:srgbClr val="0F158C"/>
                </a:solidFill>
                <a:latin typeface="Arial"/>
                <a:cs typeface="Arial"/>
              </a:rPr>
              <a:t>appareils</a:t>
            </a:r>
            <a:r>
              <a:rPr dirty="0" sz="1500" spc="-9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électriques  </a:t>
            </a:r>
            <a:r>
              <a:rPr dirty="0" sz="1500" spc="-20" b="1">
                <a:solidFill>
                  <a:srgbClr val="0F158C"/>
                </a:solidFill>
                <a:latin typeface="Arial"/>
                <a:cs typeface="Arial"/>
              </a:rPr>
              <a:t>sans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les </a:t>
            </a:r>
            <a:r>
              <a:rPr dirty="0" sz="1500" spc="15" b="1">
                <a:solidFill>
                  <a:srgbClr val="0F158C"/>
                </a:solidFill>
                <a:latin typeface="Arial"/>
                <a:cs typeface="Arial"/>
              </a:rPr>
              <a:t>laisser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en</a:t>
            </a:r>
            <a:r>
              <a:rPr dirty="0" sz="1500" spc="-4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0F158C"/>
                </a:solidFill>
                <a:latin typeface="Arial"/>
                <a:cs typeface="Arial"/>
              </a:rPr>
              <a:t>veille</a:t>
            </a:r>
            <a:endParaRPr sz="1500">
              <a:latin typeface="Arial"/>
              <a:cs typeface="Arial"/>
            </a:endParaRPr>
          </a:p>
          <a:p>
            <a:pPr algn="ctr" marL="153670" marR="191770">
              <a:lnSpc>
                <a:spcPct val="115900"/>
              </a:lnSpc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30" b="1">
                <a:solidFill>
                  <a:srgbClr val="1841FF"/>
                </a:solidFill>
                <a:latin typeface="Arial"/>
                <a:cs typeface="Arial"/>
              </a:rPr>
              <a:t>switch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off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the electrical</a:t>
            </a:r>
            <a:r>
              <a:rPr dirty="0" sz="1500" spc="-19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20" b="1">
                <a:solidFill>
                  <a:srgbClr val="1841FF"/>
                </a:solidFill>
                <a:latin typeface="Arial"/>
                <a:cs typeface="Arial"/>
              </a:rPr>
              <a:t>devices,  </a:t>
            </a:r>
            <a:r>
              <a:rPr dirty="0" sz="1500" spc="50" b="1">
                <a:solidFill>
                  <a:srgbClr val="1841FF"/>
                </a:solidFill>
                <a:latin typeface="Arial"/>
                <a:cs typeface="Arial"/>
              </a:rPr>
              <a:t>without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leaving </a:t>
            </a:r>
            <a:r>
              <a:rPr dirty="0" sz="1500" spc="70" b="1">
                <a:solidFill>
                  <a:srgbClr val="1841FF"/>
                </a:solidFill>
                <a:latin typeface="Arial"/>
                <a:cs typeface="Arial"/>
              </a:rPr>
              <a:t>them </a:t>
            </a:r>
            <a:r>
              <a:rPr dirty="0" sz="1500" spc="5" b="1">
                <a:solidFill>
                  <a:srgbClr val="1841FF"/>
                </a:solidFill>
                <a:latin typeface="Arial"/>
                <a:cs typeface="Arial"/>
              </a:rPr>
              <a:t>on</a:t>
            </a:r>
            <a:r>
              <a:rPr dirty="0" sz="1500" spc="-18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1841FF"/>
                </a:solidFill>
                <a:latin typeface="Arial"/>
                <a:cs typeface="Arial"/>
              </a:rPr>
              <a:t>standby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6757" y="12714206"/>
            <a:ext cx="3550285" cy="324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503555" marR="164465" indent="-297180">
              <a:lnSpc>
                <a:spcPct val="115900"/>
              </a:lnSpc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vais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à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l’école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à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vélo </a:t>
            </a:r>
            <a:r>
              <a:rPr dirty="0" sz="1500" spc="-50" b="1">
                <a:solidFill>
                  <a:srgbClr val="0F158C"/>
                </a:solidFill>
                <a:latin typeface="Arial"/>
                <a:cs typeface="Arial"/>
              </a:rPr>
              <a:t>si</a:t>
            </a:r>
            <a:r>
              <a:rPr dirty="0" sz="1500" spc="-16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20" b="1">
                <a:solidFill>
                  <a:srgbClr val="0F158C"/>
                </a:solidFill>
                <a:latin typeface="Arial"/>
                <a:cs typeface="Arial"/>
              </a:rPr>
              <a:t>possible  </a:t>
            </a:r>
            <a:r>
              <a:rPr dirty="0" sz="150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50" b="1">
                <a:solidFill>
                  <a:srgbClr val="1841FF"/>
                </a:solidFill>
                <a:latin typeface="Arial"/>
                <a:cs typeface="Arial"/>
              </a:rPr>
              <a:t>cycle to </a:t>
            </a:r>
            <a:r>
              <a:rPr dirty="0" sz="1500" spc="15" b="1">
                <a:solidFill>
                  <a:srgbClr val="1841FF"/>
                </a:solidFill>
                <a:latin typeface="Arial"/>
                <a:cs typeface="Arial"/>
              </a:rPr>
              <a:t>school </a:t>
            </a:r>
            <a:r>
              <a:rPr dirty="0" sz="1500" spc="25" b="1">
                <a:solidFill>
                  <a:srgbClr val="1841FF"/>
                </a:solidFill>
                <a:latin typeface="Arial"/>
                <a:cs typeface="Arial"/>
              </a:rPr>
              <a:t>if</a:t>
            </a:r>
            <a:r>
              <a:rPr dirty="0" sz="1500" spc="-15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20" b="1">
                <a:solidFill>
                  <a:srgbClr val="1841FF"/>
                </a:solidFill>
                <a:latin typeface="Arial"/>
                <a:cs typeface="Arial"/>
              </a:rPr>
              <a:t>possible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6922" y="8746359"/>
            <a:ext cx="3556635" cy="348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trie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mes</a:t>
            </a:r>
            <a:r>
              <a:rPr dirty="0" sz="1500" spc="-5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déchets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reduce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and </a:t>
            </a:r>
            <a:r>
              <a:rPr dirty="0" sz="1500" spc="15" b="1">
                <a:solidFill>
                  <a:srgbClr val="1841FF"/>
                </a:solidFill>
                <a:latin typeface="Arial"/>
                <a:cs typeface="Arial"/>
              </a:rPr>
              <a:t>sort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my</a:t>
            </a:r>
            <a:r>
              <a:rPr dirty="0" sz="1500" spc="-140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waste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27886" y="8746359"/>
            <a:ext cx="3556635" cy="348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402590" marR="453390">
              <a:lnSpc>
                <a:spcPct val="115900"/>
              </a:lnSpc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n'utilise </a:t>
            </a:r>
            <a:r>
              <a:rPr dirty="0" sz="1500" spc="10" b="1">
                <a:solidFill>
                  <a:srgbClr val="0F158C"/>
                </a:solidFill>
                <a:latin typeface="Arial"/>
                <a:cs typeface="Arial"/>
              </a:rPr>
              <a:t>pas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des</a:t>
            </a:r>
            <a:r>
              <a:rPr dirty="0" sz="1500" spc="-10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0F158C"/>
                </a:solidFill>
                <a:latin typeface="Arial"/>
                <a:cs typeface="Arial"/>
              </a:rPr>
              <a:t>gobelets 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en</a:t>
            </a:r>
            <a:r>
              <a:rPr dirty="0" sz="1500" spc="-1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plastique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30" b="1">
                <a:solidFill>
                  <a:srgbClr val="1841FF"/>
                </a:solidFill>
                <a:latin typeface="Arial"/>
                <a:cs typeface="Arial"/>
              </a:rPr>
              <a:t>don’t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use </a:t>
            </a:r>
            <a:r>
              <a:rPr dirty="0" sz="1500" spc="35" b="1">
                <a:solidFill>
                  <a:srgbClr val="1841FF"/>
                </a:solidFill>
                <a:latin typeface="Arial"/>
                <a:cs typeface="Arial"/>
              </a:rPr>
              <a:t>plastic</a:t>
            </a:r>
            <a:r>
              <a:rPr dirty="0" sz="1500" spc="-60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glasses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27997" y="12714206"/>
            <a:ext cx="3550285" cy="324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497205" marR="461645" indent="-29845">
              <a:lnSpc>
                <a:spcPct val="115900"/>
              </a:lnSpc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</a:t>
            </a:r>
            <a:r>
              <a:rPr dirty="0" sz="1500" spc="60" b="1">
                <a:solidFill>
                  <a:srgbClr val="0F158C"/>
                </a:solidFill>
                <a:latin typeface="Arial"/>
                <a:cs typeface="Arial"/>
              </a:rPr>
              <a:t>nettoye</a:t>
            </a:r>
            <a:r>
              <a:rPr dirty="0" sz="1500" spc="-3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l’environnement  </a:t>
            </a:r>
            <a:r>
              <a:rPr dirty="0" sz="150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50" b="1">
                <a:solidFill>
                  <a:srgbClr val="1841FF"/>
                </a:solidFill>
                <a:latin typeface="Arial"/>
                <a:cs typeface="Arial"/>
              </a:rPr>
              <a:t>clean </a:t>
            </a:r>
            <a:r>
              <a:rPr dirty="0" sz="1500" spc="35" b="1">
                <a:solidFill>
                  <a:srgbClr val="1841FF"/>
                </a:solidFill>
                <a:latin typeface="Arial"/>
                <a:cs typeface="Arial"/>
              </a:rPr>
              <a:t>up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the</a:t>
            </a:r>
            <a:r>
              <a:rPr dirty="0" sz="1500" spc="-120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environment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0858" y="18839090"/>
            <a:ext cx="2673985" cy="1085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0230" marR="35560" indent="-558165">
              <a:lnSpc>
                <a:spcPct val="115900"/>
              </a:lnSpc>
              <a:spcBef>
                <a:spcPts val="95"/>
              </a:spcBef>
            </a:pPr>
            <a:r>
              <a:rPr dirty="0" sz="1500" spc="15" b="1">
                <a:solidFill>
                  <a:srgbClr val="0F158C"/>
                </a:solidFill>
                <a:latin typeface="Arial"/>
                <a:cs typeface="Arial"/>
              </a:rPr>
              <a:t>J’éteins </a:t>
            </a:r>
            <a:r>
              <a:rPr dirty="0" sz="1500" spc="55" b="1">
                <a:solidFill>
                  <a:srgbClr val="0F158C"/>
                </a:solidFill>
                <a:latin typeface="Arial"/>
                <a:cs typeface="Arial"/>
              </a:rPr>
              <a:t>la lumière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quand</a:t>
            </a:r>
            <a:r>
              <a:rPr dirty="0" sz="1500" spc="-18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0F158C"/>
                </a:solidFill>
                <a:latin typeface="Arial"/>
                <a:cs typeface="Arial"/>
              </a:rPr>
              <a:t>je  </a:t>
            </a:r>
            <a:r>
              <a:rPr dirty="0" sz="1500" spc="-25" b="1">
                <a:solidFill>
                  <a:srgbClr val="0F158C"/>
                </a:solidFill>
                <a:latin typeface="Arial"/>
                <a:cs typeface="Arial"/>
              </a:rPr>
              <a:t>sors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d’une</a:t>
            </a:r>
            <a:r>
              <a:rPr dirty="0" sz="1500" spc="10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pièce</a:t>
            </a:r>
            <a:endParaRPr sz="1500">
              <a:latin typeface="Arial"/>
              <a:cs typeface="Arial"/>
            </a:endParaRPr>
          </a:p>
          <a:p>
            <a:pPr marL="612775" marR="5080" indent="-581660">
              <a:lnSpc>
                <a:spcPct val="115900"/>
              </a:lnSpc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30" b="1">
                <a:solidFill>
                  <a:srgbClr val="1841FF"/>
                </a:solidFill>
                <a:latin typeface="Arial"/>
                <a:cs typeface="Arial"/>
              </a:rPr>
              <a:t>switch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off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the </a:t>
            </a:r>
            <a:r>
              <a:rPr dirty="0" sz="1500" spc="30" b="1">
                <a:solidFill>
                  <a:srgbClr val="1841FF"/>
                </a:solidFill>
                <a:latin typeface="Arial"/>
                <a:cs typeface="Arial"/>
              </a:rPr>
              <a:t>light,</a:t>
            </a:r>
            <a:r>
              <a:rPr dirty="0" sz="1500" spc="-16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before  </a:t>
            </a:r>
            <a:r>
              <a:rPr dirty="0" sz="1500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leave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my</a:t>
            </a:r>
            <a:r>
              <a:rPr dirty="0" sz="1500" spc="-8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30" b="1">
                <a:solidFill>
                  <a:srgbClr val="1841FF"/>
                </a:solidFill>
                <a:latin typeface="Arial"/>
                <a:cs typeface="Arial"/>
              </a:rPr>
              <a:t>room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86439" y="18839090"/>
            <a:ext cx="3429635" cy="1085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5900"/>
              </a:lnSpc>
              <a:spcBef>
                <a:spcPts val="95"/>
              </a:spcBef>
            </a:pPr>
            <a:r>
              <a:rPr dirty="0" sz="1500" spc="15" b="1">
                <a:solidFill>
                  <a:srgbClr val="0F158C"/>
                </a:solidFill>
                <a:latin typeface="Arial"/>
                <a:cs typeface="Arial"/>
              </a:rPr>
              <a:t>J’utilise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des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gourdes </a:t>
            </a:r>
            <a:r>
              <a:rPr dirty="0" sz="1500" spc="65" b="1">
                <a:solidFill>
                  <a:srgbClr val="0F158C"/>
                </a:solidFill>
                <a:latin typeface="Arial"/>
                <a:cs typeface="Arial"/>
              </a:rPr>
              <a:t>plutôt </a:t>
            </a:r>
            <a:r>
              <a:rPr dirty="0" sz="1500" spc="55" b="1">
                <a:solidFill>
                  <a:srgbClr val="0F158C"/>
                </a:solidFill>
                <a:latin typeface="Arial"/>
                <a:cs typeface="Arial"/>
              </a:rPr>
              <a:t>que</a:t>
            </a:r>
            <a:r>
              <a:rPr dirty="0" sz="1500" spc="-17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25" b="1">
                <a:solidFill>
                  <a:srgbClr val="0F158C"/>
                </a:solidFill>
                <a:latin typeface="Arial"/>
                <a:cs typeface="Arial"/>
              </a:rPr>
              <a:t>des  </a:t>
            </a:r>
            <a:r>
              <a:rPr dirty="0" sz="1500" spc="50" b="1">
                <a:solidFill>
                  <a:srgbClr val="0F158C"/>
                </a:solidFill>
                <a:latin typeface="Arial"/>
                <a:cs typeface="Arial"/>
              </a:rPr>
              <a:t>bouteilles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en</a:t>
            </a:r>
            <a:r>
              <a:rPr dirty="0" sz="1500" spc="-6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plastique</a:t>
            </a:r>
            <a:endParaRPr sz="1500">
              <a:latin typeface="Arial"/>
              <a:cs typeface="Arial"/>
            </a:endParaRPr>
          </a:p>
          <a:p>
            <a:pPr algn="ctr" marL="48260" marR="40640">
              <a:lnSpc>
                <a:spcPct val="115900"/>
              </a:lnSpc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prefer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aluminium </a:t>
            </a:r>
            <a:r>
              <a:rPr dirty="0" sz="1500" spc="70" b="1">
                <a:solidFill>
                  <a:srgbClr val="1841FF"/>
                </a:solidFill>
                <a:latin typeface="Arial"/>
                <a:cs typeface="Arial"/>
              </a:rPr>
              <a:t>water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bottles</a:t>
            </a:r>
            <a:r>
              <a:rPr dirty="0" sz="1500" spc="-204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1841FF"/>
                </a:solidFill>
                <a:latin typeface="Arial"/>
                <a:cs typeface="Arial"/>
              </a:rPr>
              <a:t>to  </a:t>
            </a:r>
            <a:r>
              <a:rPr dirty="0" sz="1500" spc="35" b="1">
                <a:solidFill>
                  <a:srgbClr val="1841FF"/>
                </a:solidFill>
                <a:latin typeface="Arial"/>
                <a:cs typeface="Arial"/>
              </a:rPr>
              <a:t>plastic</a:t>
            </a:r>
            <a:r>
              <a:rPr dirty="0" sz="1500" spc="-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ones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6647" y="5022561"/>
            <a:ext cx="3556635" cy="348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451484" marR="414655">
              <a:lnSpc>
                <a:spcPct val="115900"/>
              </a:lnSpc>
            </a:pPr>
            <a:r>
              <a:rPr dirty="0" sz="1500" spc="-5" b="1">
                <a:solidFill>
                  <a:srgbClr val="0F158C"/>
                </a:solidFill>
                <a:latin typeface="Arial"/>
                <a:cs typeface="Arial"/>
              </a:rPr>
              <a:t>Je </a:t>
            </a:r>
            <a:r>
              <a:rPr dirty="0" sz="1500" spc="70" b="1">
                <a:solidFill>
                  <a:srgbClr val="0F158C"/>
                </a:solidFill>
                <a:latin typeface="Arial"/>
                <a:cs typeface="Arial"/>
              </a:rPr>
              <a:t>ferme </a:t>
            </a:r>
            <a:r>
              <a:rPr dirty="0" sz="1500" spc="75" b="1">
                <a:solidFill>
                  <a:srgbClr val="0F158C"/>
                </a:solidFill>
                <a:latin typeface="Arial"/>
                <a:cs typeface="Arial"/>
              </a:rPr>
              <a:t>le </a:t>
            </a:r>
            <a:r>
              <a:rPr dirty="0" sz="1500" spc="40" b="1">
                <a:solidFill>
                  <a:srgbClr val="0F158C"/>
                </a:solidFill>
                <a:latin typeface="Arial"/>
                <a:cs typeface="Arial"/>
              </a:rPr>
              <a:t>robinet </a:t>
            </a:r>
            <a:r>
              <a:rPr dirty="0" sz="1500" spc="45" b="1">
                <a:solidFill>
                  <a:srgbClr val="0F158C"/>
                </a:solidFill>
                <a:latin typeface="Arial"/>
                <a:cs typeface="Arial"/>
              </a:rPr>
              <a:t>quand</a:t>
            </a:r>
            <a:r>
              <a:rPr dirty="0" sz="1500" spc="-22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0F158C"/>
                </a:solidFill>
                <a:latin typeface="Arial"/>
                <a:cs typeface="Arial"/>
              </a:rPr>
              <a:t>je  </a:t>
            </a:r>
            <a:r>
              <a:rPr dirty="0" sz="1500" spc="75" b="1">
                <a:solidFill>
                  <a:srgbClr val="0F158C"/>
                </a:solidFill>
                <a:latin typeface="Arial"/>
                <a:cs typeface="Arial"/>
              </a:rPr>
              <a:t>me </a:t>
            </a:r>
            <a:r>
              <a:rPr dirty="0" sz="1500" spc="55" b="1">
                <a:solidFill>
                  <a:srgbClr val="0F158C"/>
                </a:solidFill>
                <a:latin typeface="Arial"/>
                <a:cs typeface="Arial"/>
              </a:rPr>
              <a:t>lave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les</a:t>
            </a:r>
            <a:r>
              <a:rPr dirty="0" sz="1500" spc="-145" b="1">
                <a:solidFill>
                  <a:srgbClr val="0F158C"/>
                </a:solidFill>
                <a:latin typeface="Arial"/>
                <a:cs typeface="Arial"/>
              </a:rPr>
              <a:t> </a:t>
            </a:r>
            <a:r>
              <a:rPr dirty="0" sz="1500" spc="30" b="1">
                <a:solidFill>
                  <a:srgbClr val="0F158C"/>
                </a:solidFill>
                <a:latin typeface="Arial"/>
                <a:cs typeface="Arial"/>
              </a:rPr>
              <a:t>dents!</a:t>
            </a:r>
            <a:endParaRPr sz="1500">
              <a:latin typeface="Arial"/>
              <a:cs typeface="Arial"/>
            </a:endParaRPr>
          </a:p>
          <a:p>
            <a:pPr algn="ctr" marL="382905" marR="346075">
              <a:lnSpc>
                <a:spcPct val="115900"/>
              </a:lnSpc>
            </a:pP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turn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off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the </a:t>
            </a:r>
            <a:r>
              <a:rPr dirty="0" sz="1500" spc="65" b="1">
                <a:solidFill>
                  <a:srgbClr val="1841FF"/>
                </a:solidFill>
                <a:latin typeface="Arial"/>
                <a:cs typeface="Arial"/>
              </a:rPr>
              <a:t>tap </a:t>
            </a:r>
            <a:r>
              <a:rPr dirty="0" sz="1500" spc="55" b="1">
                <a:solidFill>
                  <a:srgbClr val="1841FF"/>
                </a:solidFill>
                <a:latin typeface="Arial"/>
                <a:cs typeface="Arial"/>
              </a:rPr>
              <a:t>when</a:t>
            </a:r>
            <a:r>
              <a:rPr dirty="0" sz="1500" spc="-29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1841FF"/>
                </a:solidFill>
                <a:latin typeface="Arial"/>
                <a:cs typeface="Arial"/>
              </a:rPr>
              <a:t>I brush  </a:t>
            </a:r>
            <a:r>
              <a:rPr dirty="0" sz="1500" spc="40" b="1">
                <a:solidFill>
                  <a:srgbClr val="1841FF"/>
                </a:solidFill>
                <a:latin typeface="Arial"/>
                <a:cs typeface="Arial"/>
              </a:rPr>
              <a:t>my</a:t>
            </a:r>
            <a:r>
              <a:rPr dirty="0" sz="1500" spc="-5" b="1">
                <a:solidFill>
                  <a:srgbClr val="1841FF"/>
                </a:solidFill>
                <a:latin typeface="Arial"/>
                <a:cs typeface="Arial"/>
              </a:rPr>
              <a:t> </a:t>
            </a:r>
            <a:r>
              <a:rPr dirty="0" sz="1500" spc="60" b="1">
                <a:solidFill>
                  <a:srgbClr val="1841FF"/>
                </a:solidFill>
                <a:latin typeface="Arial"/>
                <a:cs typeface="Arial"/>
              </a:rPr>
              <a:t>teeth!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Teresa Rubino</dc:creator>
  <cp:keywords>DADzm6heaeQ,BACqNvuy2tI</cp:keywords>
  <dc:title>Scrivere le emozioni</dc:title>
  <dcterms:created xsi:type="dcterms:W3CDTF">2020-02-26T11:18:56Z</dcterms:created>
  <dcterms:modified xsi:type="dcterms:W3CDTF">2020-02-26T11:18:56Z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2020-02-14T00:00:00Z</vt:filetime>
  </property>
  <property fmtid="{D5CDD505-2E9C-101B-9397-08002B2CF9AE}" pid="3" name="Creator">
    <vt:lpwstr>Canva</vt:lpwstr>
  </property>
  <property fmtid="{D5CDD505-2E9C-101B-9397-08002B2CF9AE}" pid="4" name="LastSaved">
    <vt:filetime>2020-02-26T00:00:00Z</vt:filetime>
  </property>
</Properties>
</file>