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7953" y="565785"/>
            <a:ext cx="6848093" cy="83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0199" y="1837182"/>
            <a:ext cx="7483601" cy="1734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Relationship Id="rId4" Type="http://schemas.openxmlformats.org/officeDocument/2006/relationships/image" Target="../media/image29.jpg"/><Relationship Id="rId5" Type="http://schemas.openxmlformats.org/officeDocument/2006/relationships/hyperlink" Target="http://www.dwujezycznaszkola.pl/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Relationship Id="rId4" Type="http://schemas.openxmlformats.org/officeDocument/2006/relationships/image" Target="../media/image3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1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8" Type="http://schemas.openxmlformats.org/officeDocument/2006/relationships/image" Target="../media/image1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111" y="757809"/>
            <a:ext cx="684720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0"/>
              <a:t>Bilingual </a:t>
            </a:r>
            <a:r>
              <a:rPr dirty="0" spc="-150"/>
              <a:t>Primary </a:t>
            </a:r>
            <a:r>
              <a:rPr dirty="0" spc="-200"/>
              <a:t>School </a:t>
            </a:r>
            <a:r>
              <a:rPr dirty="0" spc="-160"/>
              <a:t>No. </a:t>
            </a:r>
            <a:r>
              <a:rPr dirty="0" spc="-145"/>
              <a:t>1 </a:t>
            </a:r>
            <a:r>
              <a:rPr dirty="0" spc="-55"/>
              <a:t>in </a:t>
            </a:r>
            <a:r>
              <a:rPr dirty="0" spc="-240"/>
              <a:t>Warsaw,</a:t>
            </a:r>
            <a:r>
              <a:rPr dirty="0" spc="-490"/>
              <a:t> </a:t>
            </a:r>
            <a:r>
              <a:rPr dirty="0" spc="-190"/>
              <a:t>Poland</a:t>
            </a:r>
          </a:p>
        </p:txBody>
      </p:sp>
      <p:sp>
        <p:nvSpPr>
          <p:cNvPr id="3" name="object 3"/>
          <p:cNvSpPr/>
          <p:nvPr/>
        </p:nvSpPr>
        <p:spPr>
          <a:xfrm>
            <a:off x="5296211" y="2425297"/>
            <a:ext cx="1789763" cy="1755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0616" y="5560567"/>
            <a:ext cx="82022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4">
                <a:latin typeface="Arial"/>
                <a:cs typeface="Arial"/>
              </a:rPr>
              <a:t>Dwujęzyczna </a:t>
            </a:r>
            <a:r>
              <a:rPr dirty="0" sz="2800" spc="-254">
                <a:latin typeface="Arial"/>
                <a:cs typeface="Arial"/>
              </a:rPr>
              <a:t>Szkoła </a:t>
            </a:r>
            <a:r>
              <a:rPr dirty="0" sz="2800" spc="-200">
                <a:latin typeface="Arial"/>
                <a:cs typeface="Arial"/>
              </a:rPr>
              <a:t>Podstawowa </a:t>
            </a:r>
            <a:r>
              <a:rPr dirty="0" sz="2800" spc="-45">
                <a:latin typeface="Arial"/>
                <a:cs typeface="Arial"/>
              </a:rPr>
              <a:t>nr </a:t>
            </a:r>
            <a:r>
              <a:rPr dirty="0" sz="2800" spc="-145">
                <a:latin typeface="Arial"/>
                <a:cs typeface="Arial"/>
              </a:rPr>
              <a:t>1 </a:t>
            </a:r>
            <a:r>
              <a:rPr dirty="0" sz="2800" spc="-70">
                <a:latin typeface="Arial"/>
                <a:cs typeface="Arial"/>
              </a:rPr>
              <a:t>w </a:t>
            </a:r>
            <a:r>
              <a:rPr dirty="0" sz="2800" spc="-204">
                <a:latin typeface="Arial"/>
                <a:cs typeface="Arial"/>
              </a:rPr>
              <a:t>Warszawie,</a:t>
            </a:r>
            <a:r>
              <a:rPr dirty="0" sz="2800" spc="-440">
                <a:latin typeface="Arial"/>
                <a:cs typeface="Arial"/>
              </a:rPr>
              <a:t> </a:t>
            </a:r>
            <a:r>
              <a:rPr dirty="0" sz="2800" spc="-245">
                <a:latin typeface="Arial"/>
                <a:cs typeface="Arial"/>
              </a:rPr>
              <a:t>Polska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33955" y="2526792"/>
            <a:ext cx="2520696" cy="1656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111" y="373761"/>
            <a:ext cx="6845934" cy="835660"/>
          </a:xfrm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1634489" marR="5080" indent="-1621790">
              <a:lnSpc>
                <a:spcPts val="3020"/>
              </a:lnSpc>
              <a:spcBef>
                <a:spcPts val="480"/>
              </a:spcBef>
            </a:pPr>
            <a:r>
              <a:rPr dirty="0" spc="-140"/>
              <a:t>Bilingual </a:t>
            </a:r>
            <a:r>
              <a:rPr dirty="0" spc="-150"/>
              <a:t>Primary </a:t>
            </a:r>
            <a:r>
              <a:rPr dirty="0" spc="-200"/>
              <a:t>School </a:t>
            </a:r>
            <a:r>
              <a:rPr dirty="0" spc="-160"/>
              <a:t>No. </a:t>
            </a:r>
            <a:r>
              <a:rPr dirty="0" spc="-145"/>
              <a:t>1 </a:t>
            </a:r>
            <a:r>
              <a:rPr dirty="0" spc="-55"/>
              <a:t>in </a:t>
            </a:r>
            <a:r>
              <a:rPr dirty="0" spc="-240"/>
              <a:t>Warsaw,</a:t>
            </a:r>
            <a:r>
              <a:rPr dirty="0" spc="-495"/>
              <a:t> </a:t>
            </a:r>
            <a:r>
              <a:rPr dirty="0" spc="-190"/>
              <a:t>Poland  </a:t>
            </a:r>
            <a:r>
              <a:rPr dirty="0" spc="-145"/>
              <a:t>Environmental</a:t>
            </a:r>
            <a:r>
              <a:rPr dirty="0" spc="-200"/>
              <a:t> </a:t>
            </a:r>
            <a:r>
              <a:rPr dirty="0" spc="-110"/>
              <a:t>Protection</a:t>
            </a:r>
          </a:p>
        </p:txBody>
      </p:sp>
      <p:sp>
        <p:nvSpPr>
          <p:cNvPr id="3" name="object 3"/>
          <p:cNvSpPr/>
          <p:nvPr/>
        </p:nvSpPr>
        <p:spPr>
          <a:xfrm>
            <a:off x="7504176" y="6565390"/>
            <a:ext cx="1292352" cy="121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24000" y="1792223"/>
            <a:ext cx="2843783" cy="3791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00828" y="1781555"/>
            <a:ext cx="2808732" cy="3742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716528" y="5949188"/>
            <a:ext cx="203708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rlito"/>
                <a:cs typeface="Carlito"/>
              </a:rPr>
              <a:t>Action: </a:t>
            </a:r>
            <a:r>
              <a:rPr dirty="0" sz="1800">
                <a:latin typeface="Carlito"/>
                <a:cs typeface="Carlito"/>
              </a:rPr>
              <a:t>Insect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 spc="-15">
                <a:latin typeface="Carlito"/>
                <a:cs typeface="Carlito"/>
              </a:rPr>
              <a:t>feeders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2747645" marR="5080" indent="-2733675">
              <a:lnSpc>
                <a:spcPts val="3020"/>
              </a:lnSpc>
              <a:spcBef>
                <a:spcPts val="480"/>
              </a:spcBef>
            </a:pPr>
            <a:r>
              <a:rPr dirty="0" spc="-140"/>
              <a:t>Bilingual </a:t>
            </a:r>
            <a:r>
              <a:rPr dirty="0" spc="-150"/>
              <a:t>Primary </a:t>
            </a:r>
            <a:r>
              <a:rPr dirty="0" spc="-200"/>
              <a:t>School </a:t>
            </a:r>
            <a:r>
              <a:rPr dirty="0" spc="-160"/>
              <a:t>No. </a:t>
            </a:r>
            <a:r>
              <a:rPr dirty="0" spc="-145"/>
              <a:t>1 </a:t>
            </a:r>
            <a:r>
              <a:rPr dirty="0" spc="-55"/>
              <a:t>in </a:t>
            </a:r>
            <a:r>
              <a:rPr dirty="0" spc="-240"/>
              <a:t>Warsaw,</a:t>
            </a:r>
            <a:r>
              <a:rPr dirty="0" spc="-495"/>
              <a:t> </a:t>
            </a:r>
            <a:r>
              <a:rPr dirty="0" spc="-190"/>
              <a:t>Poland  </a:t>
            </a:r>
            <a:r>
              <a:rPr dirty="0" spc="-135"/>
              <a:t>Voluntary</a:t>
            </a:r>
          </a:p>
        </p:txBody>
      </p:sp>
      <p:sp>
        <p:nvSpPr>
          <p:cNvPr id="3" name="object 3"/>
          <p:cNvSpPr/>
          <p:nvPr/>
        </p:nvSpPr>
        <p:spPr>
          <a:xfrm>
            <a:off x="2900172" y="2133600"/>
            <a:ext cx="3541776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5863" y="5451754"/>
            <a:ext cx="785368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6550" marR="5080" indent="-286448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rlito"/>
                <a:cs typeface="Carlito"/>
              </a:rPr>
              <a:t>In </a:t>
            </a:r>
            <a:r>
              <a:rPr dirty="0" sz="2000" spc="-5">
                <a:latin typeface="Carlito"/>
                <a:cs typeface="Carlito"/>
              </a:rPr>
              <a:t>our school there </a:t>
            </a:r>
            <a:r>
              <a:rPr dirty="0" sz="2000" spc="-10">
                <a:latin typeface="Carlito"/>
                <a:cs typeface="Carlito"/>
              </a:rPr>
              <a:t>are various voluntary </a:t>
            </a:r>
            <a:r>
              <a:rPr dirty="0" sz="2000">
                <a:latin typeface="Carlito"/>
                <a:cs typeface="Carlito"/>
              </a:rPr>
              <a:t>actions: </a:t>
            </a:r>
            <a:r>
              <a:rPr dirty="0" sz="2000" spc="-5">
                <a:latin typeface="Carlito"/>
                <a:cs typeface="Carlito"/>
              </a:rPr>
              <a:t>helping older </a:t>
            </a:r>
            <a:r>
              <a:rPr dirty="0" sz="2000">
                <a:latin typeface="Carlito"/>
                <a:cs typeface="Carlito"/>
              </a:rPr>
              <a:t>people, </a:t>
            </a:r>
            <a:r>
              <a:rPr dirty="0" sz="2000" spc="-5">
                <a:latin typeface="Carlito"/>
                <a:cs typeface="Carlito"/>
              </a:rPr>
              <a:t>kids,  </a:t>
            </a:r>
            <a:r>
              <a:rPr dirty="0" sz="2000" spc="-10">
                <a:latin typeface="Carlito"/>
                <a:cs typeface="Carlito"/>
              </a:rPr>
              <a:t>families </a:t>
            </a:r>
            <a:r>
              <a:rPr dirty="0" sz="2000">
                <a:latin typeface="Carlito"/>
                <a:cs typeface="Carlito"/>
              </a:rPr>
              <a:t>and</a:t>
            </a:r>
            <a:r>
              <a:rPr dirty="0" sz="2000" spc="2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animals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04176" y="6565390"/>
            <a:ext cx="1292352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1210945" marR="5080" indent="-1196975">
              <a:lnSpc>
                <a:spcPts val="3020"/>
              </a:lnSpc>
              <a:spcBef>
                <a:spcPts val="480"/>
              </a:spcBef>
            </a:pPr>
            <a:r>
              <a:rPr dirty="0" spc="-140"/>
              <a:t>Bilingual </a:t>
            </a:r>
            <a:r>
              <a:rPr dirty="0" spc="-150"/>
              <a:t>Primary </a:t>
            </a:r>
            <a:r>
              <a:rPr dirty="0" spc="-200"/>
              <a:t>School </a:t>
            </a:r>
            <a:r>
              <a:rPr dirty="0" spc="-160"/>
              <a:t>No. </a:t>
            </a:r>
            <a:r>
              <a:rPr dirty="0" spc="-145"/>
              <a:t>1 </a:t>
            </a:r>
            <a:r>
              <a:rPr dirty="0" spc="-55"/>
              <a:t>in </a:t>
            </a:r>
            <a:r>
              <a:rPr dirty="0" spc="-240"/>
              <a:t>Warsaw,</a:t>
            </a:r>
            <a:r>
              <a:rPr dirty="0" spc="-495"/>
              <a:t> </a:t>
            </a:r>
            <a:r>
              <a:rPr dirty="0" spc="-190"/>
              <a:t>Poland  </a:t>
            </a:r>
            <a:r>
              <a:rPr dirty="0" spc="-195"/>
              <a:t>Green </a:t>
            </a:r>
            <a:r>
              <a:rPr dirty="0" spc="-200"/>
              <a:t>School </a:t>
            </a:r>
            <a:r>
              <a:rPr dirty="0" spc="-160"/>
              <a:t>and </a:t>
            </a:r>
            <a:r>
              <a:rPr dirty="0" spc="-85"/>
              <a:t>White</a:t>
            </a:r>
            <a:r>
              <a:rPr dirty="0" spc="-290"/>
              <a:t> </a:t>
            </a:r>
            <a:r>
              <a:rPr dirty="0" spc="-200"/>
              <a:t>School</a:t>
            </a:r>
          </a:p>
        </p:txBody>
      </p:sp>
      <p:sp>
        <p:nvSpPr>
          <p:cNvPr id="3" name="object 3"/>
          <p:cNvSpPr/>
          <p:nvPr/>
        </p:nvSpPr>
        <p:spPr>
          <a:xfrm>
            <a:off x="530351" y="2392679"/>
            <a:ext cx="3672840" cy="2333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72000" y="2718816"/>
            <a:ext cx="3938015" cy="2339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75791" y="5204841"/>
            <a:ext cx="7271384" cy="137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rlito"/>
                <a:cs typeface="Carlito"/>
              </a:rPr>
              <a:t>In Spring, </a:t>
            </a:r>
            <a:r>
              <a:rPr dirty="0" sz="1800" spc="-5">
                <a:latin typeface="Carlito"/>
                <a:cs typeface="Carlito"/>
              </a:rPr>
              <a:t>our school </a:t>
            </a:r>
            <a:r>
              <a:rPr dirty="0" sz="1800" spc="-15">
                <a:latin typeface="Carlito"/>
                <a:cs typeface="Carlito"/>
              </a:rPr>
              <a:t>organizes </a:t>
            </a:r>
            <a:r>
              <a:rPr dirty="0" sz="1800">
                <a:latin typeface="Carlito"/>
                <a:cs typeface="Carlito"/>
              </a:rPr>
              <a:t>an </a:t>
            </a:r>
            <a:r>
              <a:rPr dirty="0" sz="1800" spc="-5">
                <a:latin typeface="Carlito"/>
                <a:cs typeface="Carlito"/>
              </a:rPr>
              <a:t>annual trips </a:t>
            </a:r>
            <a:r>
              <a:rPr dirty="0" sz="1800" spc="-10">
                <a:latin typeface="Carlito"/>
                <a:cs typeface="Carlito"/>
              </a:rPr>
              <a:t>called </a:t>
            </a:r>
            <a:r>
              <a:rPr dirty="0" sz="1800" spc="-5">
                <a:latin typeface="Carlito"/>
                <a:cs typeface="Carlito"/>
              </a:rPr>
              <a:t>Green School. </a:t>
            </a:r>
            <a:r>
              <a:rPr dirty="0" sz="1800" spc="-10">
                <a:latin typeface="Carlito"/>
                <a:cs typeface="Carlito"/>
              </a:rPr>
              <a:t>During </a:t>
            </a:r>
            <a:r>
              <a:rPr dirty="0" sz="1800">
                <a:latin typeface="Carlito"/>
                <a:cs typeface="Carlito"/>
              </a:rPr>
              <a:t>the  </a:t>
            </a:r>
            <a:r>
              <a:rPr dirty="0" sz="1800" spc="-5">
                <a:latin typeface="Carlito"/>
                <a:cs typeface="Carlito"/>
              </a:rPr>
              <a:t>Green School students live </a:t>
            </a:r>
            <a:r>
              <a:rPr dirty="0" sz="1800">
                <a:latin typeface="Carlito"/>
                <a:cs typeface="Carlito"/>
              </a:rPr>
              <a:t>in a </a:t>
            </a:r>
            <a:r>
              <a:rPr dirty="0" sz="1800" spc="-10">
                <a:latin typeface="Carlito"/>
                <a:cs typeface="Carlito"/>
              </a:rPr>
              <a:t>hotel </a:t>
            </a:r>
            <a:r>
              <a:rPr dirty="0" sz="1800">
                <a:latin typeface="Carlito"/>
                <a:cs typeface="Carlito"/>
              </a:rPr>
              <a:t>and </a:t>
            </a:r>
            <a:r>
              <a:rPr dirty="0" sz="1800" spc="-5">
                <a:latin typeface="Carlito"/>
                <a:cs typeface="Carlito"/>
              </a:rPr>
              <a:t>visit </a:t>
            </a:r>
            <a:r>
              <a:rPr dirty="0" sz="1800">
                <a:latin typeface="Carlito"/>
                <a:cs typeface="Carlito"/>
              </a:rPr>
              <a:t>the </a:t>
            </a:r>
            <a:r>
              <a:rPr dirty="0" sz="1800" spc="-5">
                <a:latin typeface="Carlito"/>
                <a:cs typeface="Carlito"/>
              </a:rPr>
              <a:t>most </a:t>
            </a:r>
            <a:r>
              <a:rPr dirty="0" sz="1800" spc="-10">
                <a:latin typeface="Carlito"/>
                <a:cs typeface="Carlito"/>
              </a:rPr>
              <a:t>interesting </a:t>
            </a:r>
            <a:r>
              <a:rPr dirty="0" sz="1800" spc="-5">
                <a:latin typeface="Carlito"/>
                <a:cs typeface="Carlito"/>
              </a:rPr>
              <a:t>places in </a:t>
            </a:r>
            <a:r>
              <a:rPr dirty="0" sz="1800">
                <a:latin typeface="Carlito"/>
                <a:cs typeface="Carlito"/>
              </a:rPr>
              <a:t>a  </a:t>
            </a:r>
            <a:r>
              <a:rPr dirty="0" sz="1800" spc="-10">
                <a:latin typeface="Carlito"/>
                <a:cs typeface="Carlito"/>
              </a:rPr>
              <a:t>region. </a:t>
            </a:r>
            <a:r>
              <a:rPr dirty="0" sz="1800" spc="-5">
                <a:latin typeface="Carlito"/>
                <a:cs typeface="Carlito"/>
              </a:rPr>
              <a:t>During </a:t>
            </a:r>
            <a:r>
              <a:rPr dirty="0" sz="1800">
                <a:latin typeface="Carlito"/>
                <a:cs typeface="Carlito"/>
              </a:rPr>
              <a:t>the </a:t>
            </a:r>
            <a:r>
              <a:rPr dirty="0" sz="1800" spc="-10">
                <a:latin typeface="Carlito"/>
                <a:cs typeface="Carlito"/>
              </a:rPr>
              <a:t>White </a:t>
            </a:r>
            <a:r>
              <a:rPr dirty="0" sz="1800" spc="-5">
                <a:latin typeface="Carlito"/>
                <a:cs typeface="Carlito"/>
              </a:rPr>
              <a:t>School, in </a:t>
            </a:r>
            <a:r>
              <a:rPr dirty="0" sz="1800" spc="-10">
                <a:latin typeface="Carlito"/>
                <a:cs typeface="Carlito"/>
              </a:rPr>
              <a:t>Winter </a:t>
            </a:r>
            <a:r>
              <a:rPr dirty="0" sz="1800" spc="-5">
                <a:latin typeface="Carlito"/>
                <a:cs typeface="Carlito"/>
              </a:rPr>
              <a:t>time, students </a:t>
            </a:r>
            <a:r>
              <a:rPr dirty="0" sz="1800" spc="-10">
                <a:latin typeface="Carlito"/>
                <a:cs typeface="Carlito"/>
              </a:rPr>
              <a:t>live </a:t>
            </a:r>
            <a:r>
              <a:rPr dirty="0" sz="1800" spc="-5">
                <a:latin typeface="Carlito"/>
                <a:cs typeface="Carlito"/>
              </a:rPr>
              <a:t>in </a:t>
            </a:r>
            <a:r>
              <a:rPr dirty="0" sz="1800">
                <a:latin typeface="Carlito"/>
                <a:cs typeface="Carlito"/>
              </a:rPr>
              <a:t>a </a:t>
            </a:r>
            <a:r>
              <a:rPr dirty="0" sz="1800" spc="-5">
                <a:latin typeface="Carlito"/>
                <a:cs typeface="Carlito"/>
              </a:rPr>
              <a:t>hotel, </a:t>
            </a:r>
            <a:r>
              <a:rPr dirty="0" sz="1800" spc="-20">
                <a:latin typeface="Carlito"/>
                <a:cs typeface="Carlito"/>
              </a:rPr>
              <a:t>too,  </a:t>
            </a:r>
            <a:r>
              <a:rPr dirty="0" sz="1800">
                <a:latin typeface="Carlito"/>
                <a:cs typeface="Carlito"/>
              </a:rPr>
              <a:t>and </a:t>
            </a:r>
            <a:r>
              <a:rPr dirty="0" sz="1800" spc="-10">
                <a:latin typeface="Carlito"/>
                <a:cs typeface="Carlito"/>
              </a:rPr>
              <a:t>train skiing </a:t>
            </a:r>
            <a:r>
              <a:rPr dirty="0" sz="1800" spc="-5">
                <a:latin typeface="Carlito"/>
                <a:cs typeface="Carlito"/>
              </a:rPr>
              <a:t>or</a:t>
            </a:r>
            <a:r>
              <a:rPr dirty="0" sz="1800" spc="5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snowboarding.</a:t>
            </a:r>
            <a:endParaRPr sz="1800">
              <a:latin typeface="Carlito"/>
              <a:cs typeface="Carlito"/>
            </a:endParaRPr>
          </a:p>
          <a:p>
            <a:pPr algn="r" marR="128270">
              <a:lnSpc>
                <a:spcPct val="100000"/>
              </a:lnSpc>
              <a:spcBef>
                <a:spcPts val="700"/>
              </a:spcBef>
            </a:pPr>
            <a:r>
              <a:rPr dirty="0" sz="1100">
                <a:latin typeface="Carlito"/>
                <a:cs typeface="Carlito"/>
              </a:rPr>
              <a:t>Photo:. </a:t>
            </a:r>
            <a:r>
              <a:rPr dirty="0" sz="1100" spc="-5">
                <a:latin typeface="Carlito"/>
                <a:cs typeface="Carlito"/>
              </a:rPr>
              <a:t>Z.</a:t>
            </a:r>
            <a:r>
              <a:rPr dirty="0" sz="1100" spc="-130">
                <a:latin typeface="Carlito"/>
                <a:cs typeface="Carlito"/>
              </a:rPr>
              <a:t> </a:t>
            </a:r>
            <a:r>
              <a:rPr dirty="0" sz="1100" spc="-5">
                <a:latin typeface="Carlito"/>
                <a:cs typeface="Carlito"/>
              </a:rPr>
              <a:t>Skibińska</a:t>
            </a:r>
            <a:endParaRPr sz="11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2735580" marR="5080" indent="-2720975">
              <a:lnSpc>
                <a:spcPts val="3020"/>
              </a:lnSpc>
              <a:spcBef>
                <a:spcPts val="480"/>
              </a:spcBef>
            </a:pPr>
            <a:r>
              <a:rPr dirty="0" spc="-140"/>
              <a:t>Bilingual </a:t>
            </a:r>
            <a:r>
              <a:rPr dirty="0" spc="-150"/>
              <a:t>Primary </a:t>
            </a:r>
            <a:r>
              <a:rPr dirty="0" spc="-200"/>
              <a:t>School </a:t>
            </a:r>
            <a:r>
              <a:rPr dirty="0" spc="-160"/>
              <a:t>No. </a:t>
            </a:r>
            <a:r>
              <a:rPr dirty="0" spc="-145"/>
              <a:t>1 </a:t>
            </a:r>
            <a:r>
              <a:rPr dirty="0" spc="-55"/>
              <a:t>in </a:t>
            </a:r>
            <a:r>
              <a:rPr dirty="0" spc="-240"/>
              <a:t>Warsaw,</a:t>
            </a:r>
            <a:r>
              <a:rPr dirty="0" spc="-495"/>
              <a:t> </a:t>
            </a:r>
            <a:r>
              <a:rPr dirty="0" spc="-190"/>
              <a:t>Poland  </a:t>
            </a:r>
            <a:r>
              <a:rPr dirty="0" spc="-515"/>
              <a:t>PROJECTS</a:t>
            </a:r>
          </a:p>
        </p:txBody>
      </p:sp>
      <p:sp>
        <p:nvSpPr>
          <p:cNvPr id="3" name="object 3"/>
          <p:cNvSpPr/>
          <p:nvPr/>
        </p:nvSpPr>
        <p:spPr>
          <a:xfrm>
            <a:off x="1117276" y="1985596"/>
            <a:ext cx="1371273" cy="481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14014" y="1970659"/>
            <a:ext cx="54178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rlito"/>
                <a:cs typeface="Carlito"/>
              </a:rPr>
              <a:t>Coding </a:t>
            </a:r>
            <a:r>
              <a:rPr dirty="0" sz="1200" spc="-10" b="1">
                <a:latin typeface="Carlito"/>
                <a:cs typeface="Carlito"/>
              </a:rPr>
              <a:t>Masters </a:t>
            </a:r>
            <a:r>
              <a:rPr dirty="0" sz="1200">
                <a:latin typeface="Carlito"/>
                <a:cs typeface="Carlito"/>
              </a:rPr>
              <a:t>- </a:t>
            </a:r>
            <a:r>
              <a:rPr dirty="0" sz="1200" spc="-5">
                <a:latin typeface="Carlito"/>
                <a:cs typeface="Carlito"/>
              </a:rPr>
              <a:t>Is </a:t>
            </a:r>
            <a:r>
              <a:rPr dirty="0" sz="1200">
                <a:latin typeface="Carlito"/>
                <a:cs typeface="Carlito"/>
              </a:rPr>
              <a:t>a </a:t>
            </a:r>
            <a:r>
              <a:rPr dirty="0" sz="1200" spc="-10">
                <a:latin typeface="Carlito"/>
                <a:cs typeface="Carlito"/>
              </a:rPr>
              <a:t>program for </a:t>
            </a:r>
            <a:r>
              <a:rPr dirty="0" sz="1200" spc="-5">
                <a:latin typeface="Carlito"/>
                <a:cs typeface="Carlito"/>
              </a:rPr>
              <a:t>students who </a:t>
            </a:r>
            <a:r>
              <a:rPr dirty="0" sz="1200" spc="-10">
                <a:latin typeface="Carlito"/>
                <a:cs typeface="Carlito"/>
              </a:rPr>
              <a:t>want </a:t>
            </a:r>
            <a:r>
              <a:rPr dirty="0" sz="1200" spc="-5">
                <a:latin typeface="Carlito"/>
                <a:cs typeface="Carlito"/>
              </a:rPr>
              <a:t>to </a:t>
            </a:r>
            <a:r>
              <a:rPr dirty="0" sz="1200">
                <a:latin typeface="Carlito"/>
                <a:cs typeface="Carlito"/>
              </a:rPr>
              <a:t>deepen their </a:t>
            </a:r>
            <a:r>
              <a:rPr dirty="0" sz="1200" spc="-5">
                <a:latin typeface="Carlito"/>
                <a:cs typeface="Carlito"/>
              </a:rPr>
              <a:t>knowledge </a:t>
            </a:r>
            <a:r>
              <a:rPr dirty="0" sz="1200">
                <a:latin typeface="Carlito"/>
                <a:cs typeface="Carlito"/>
              </a:rPr>
              <a:t>in the  field </a:t>
            </a:r>
            <a:r>
              <a:rPr dirty="0" sz="1200" spc="-5">
                <a:latin typeface="Carlito"/>
                <a:cs typeface="Carlito"/>
              </a:rPr>
              <a:t>of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programming.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3188" y="2689860"/>
            <a:ext cx="1345691" cy="1799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914014" y="3051175"/>
            <a:ext cx="52317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rlito"/>
                <a:cs typeface="Carlito"/>
              </a:rPr>
              <a:t>Through </a:t>
            </a:r>
            <a:r>
              <a:rPr dirty="0" sz="1200" b="1">
                <a:latin typeface="Carlito"/>
                <a:cs typeface="Carlito"/>
              </a:rPr>
              <a:t>the </a:t>
            </a:r>
            <a:r>
              <a:rPr dirty="0" sz="1200" spc="-10" b="1">
                <a:latin typeface="Carlito"/>
                <a:cs typeface="Carlito"/>
              </a:rPr>
              <a:t>stomach </a:t>
            </a:r>
            <a:r>
              <a:rPr dirty="0" sz="1200" spc="-5" b="1">
                <a:latin typeface="Carlito"/>
                <a:cs typeface="Carlito"/>
              </a:rPr>
              <a:t>to languages</a:t>
            </a:r>
            <a:r>
              <a:rPr dirty="0" sz="1200" spc="45" b="1">
                <a:latin typeface="Carlito"/>
                <a:cs typeface="Carlito"/>
              </a:rPr>
              <a:t> </a:t>
            </a:r>
            <a:r>
              <a:rPr dirty="0" sz="1200" b="1">
                <a:latin typeface="Carlito"/>
                <a:cs typeface="Carlito"/>
              </a:rPr>
              <a:t>-</a:t>
            </a:r>
            <a:endParaRPr sz="12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latin typeface="Carlito"/>
                <a:cs typeface="Carlito"/>
              </a:rPr>
              <a:t>The </a:t>
            </a:r>
            <a:r>
              <a:rPr dirty="0" sz="1200" spc="-5">
                <a:latin typeface="Carlito"/>
                <a:cs typeface="Carlito"/>
              </a:rPr>
              <a:t>project </a:t>
            </a:r>
            <a:r>
              <a:rPr dirty="0" sz="1200">
                <a:latin typeface="Carlito"/>
                <a:cs typeface="Carlito"/>
              </a:rPr>
              <a:t>is </a:t>
            </a:r>
            <a:r>
              <a:rPr dirty="0" sz="1200" spc="-5">
                <a:latin typeface="Carlito"/>
                <a:cs typeface="Carlito"/>
              </a:rPr>
              <a:t>related to language skills </a:t>
            </a:r>
            <a:r>
              <a:rPr dirty="0" sz="1200">
                <a:latin typeface="Carlito"/>
                <a:cs typeface="Carlito"/>
              </a:rPr>
              <a:t>: </a:t>
            </a:r>
            <a:r>
              <a:rPr dirty="0" sz="1200" spc="-5">
                <a:latin typeface="Carlito"/>
                <a:cs typeface="Carlito"/>
              </a:rPr>
              <a:t>French, </a:t>
            </a:r>
            <a:r>
              <a:rPr dirty="0" sz="1200">
                <a:latin typeface="Carlito"/>
                <a:cs typeface="Carlito"/>
              </a:rPr>
              <a:t>English, Spanish. </a:t>
            </a:r>
            <a:r>
              <a:rPr dirty="0" sz="1200" spc="-5">
                <a:latin typeface="Carlito"/>
                <a:cs typeface="Carlito"/>
              </a:rPr>
              <a:t>Students </a:t>
            </a:r>
            <a:r>
              <a:rPr dirty="0" sz="1200" spc="-10">
                <a:latin typeface="Carlito"/>
                <a:cs typeface="Carlito"/>
              </a:rPr>
              <a:t>can </a:t>
            </a:r>
            <a:r>
              <a:rPr dirty="0" sz="1200">
                <a:latin typeface="Carlito"/>
                <a:cs typeface="Carlito"/>
              </a:rPr>
              <a:t>learn  new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vocabularies.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1644" y="4761092"/>
            <a:ext cx="1668780" cy="16212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914014" y="5102097"/>
            <a:ext cx="50057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rlito"/>
                <a:cs typeface="Carlito"/>
              </a:rPr>
              <a:t>Fruits </a:t>
            </a:r>
            <a:r>
              <a:rPr dirty="0" sz="1200" spc="-5" b="1">
                <a:latin typeface="Carlito"/>
                <a:cs typeface="Carlito"/>
              </a:rPr>
              <a:t>and </a:t>
            </a:r>
            <a:r>
              <a:rPr dirty="0" sz="1200" spc="-10" b="1">
                <a:latin typeface="Carlito"/>
                <a:cs typeface="Carlito"/>
              </a:rPr>
              <a:t>vegetables at </a:t>
            </a:r>
            <a:r>
              <a:rPr dirty="0" sz="1200" b="1">
                <a:latin typeface="Carlito"/>
                <a:cs typeface="Carlito"/>
              </a:rPr>
              <a:t>school </a:t>
            </a:r>
            <a:r>
              <a:rPr dirty="0" sz="1200">
                <a:latin typeface="Carlito"/>
                <a:cs typeface="Carlito"/>
              </a:rPr>
              <a:t>- The </a:t>
            </a:r>
            <a:r>
              <a:rPr dirty="0" sz="1200" spc="-5">
                <a:latin typeface="Carlito"/>
                <a:cs typeface="Carlito"/>
              </a:rPr>
              <a:t>project supporting healthy eating </a:t>
            </a:r>
            <a:r>
              <a:rPr dirty="0" sz="1200">
                <a:latin typeface="Carlito"/>
                <a:cs typeface="Carlito"/>
              </a:rPr>
              <a:t>has been  </a:t>
            </a:r>
            <a:r>
              <a:rPr dirty="0" sz="1200" spc="-5">
                <a:latin typeface="Carlito"/>
                <a:cs typeface="Carlito"/>
              </a:rPr>
              <a:t>introduced </a:t>
            </a:r>
            <a:r>
              <a:rPr dirty="0" sz="1200">
                <a:latin typeface="Carlito"/>
                <a:cs typeface="Carlito"/>
              </a:rPr>
              <a:t>in our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school.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84467" y="6269228"/>
            <a:ext cx="25177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rlito"/>
                <a:cs typeface="Carlito"/>
              </a:rPr>
              <a:t>Loga </a:t>
            </a:r>
            <a:r>
              <a:rPr dirty="0" sz="1100" spc="-5">
                <a:latin typeface="Carlito"/>
                <a:cs typeface="Carlito"/>
              </a:rPr>
              <a:t>projektów:</a:t>
            </a:r>
            <a:r>
              <a:rPr dirty="0" sz="1100" spc="-20">
                <a:latin typeface="Carlito"/>
                <a:cs typeface="Carlito"/>
              </a:rPr>
              <a:t> </a:t>
            </a:r>
            <a:r>
              <a:rPr dirty="0" sz="1100" spc="-5">
                <a:latin typeface="Carlito"/>
                <a:cs typeface="Carlito"/>
                <a:hlinkClick r:id="rId5"/>
              </a:rPr>
              <a:t>www.dwujezycznaszkola.pl</a:t>
            </a:r>
            <a:endParaRPr sz="11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2735580" marR="5080" indent="-2720975">
              <a:lnSpc>
                <a:spcPts val="3020"/>
              </a:lnSpc>
              <a:spcBef>
                <a:spcPts val="480"/>
              </a:spcBef>
            </a:pPr>
            <a:r>
              <a:rPr dirty="0" spc="-140"/>
              <a:t>Bilingual </a:t>
            </a:r>
            <a:r>
              <a:rPr dirty="0" spc="-150"/>
              <a:t>Primary </a:t>
            </a:r>
            <a:r>
              <a:rPr dirty="0" spc="-200"/>
              <a:t>School </a:t>
            </a:r>
            <a:r>
              <a:rPr dirty="0" spc="-160"/>
              <a:t>No. </a:t>
            </a:r>
            <a:r>
              <a:rPr dirty="0" spc="-145"/>
              <a:t>1 </a:t>
            </a:r>
            <a:r>
              <a:rPr dirty="0" spc="-55"/>
              <a:t>in </a:t>
            </a:r>
            <a:r>
              <a:rPr dirty="0" spc="-240"/>
              <a:t>Warsaw,</a:t>
            </a:r>
            <a:r>
              <a:rPr dirty="0" spc="-495"/>
              <a:t> </a:t>
            </a:r>
            <a:r>
              <a:rPr dirty="0" spc="-190"/>
              <a:t>Poland  </a:t>
            </a:r>
            <a:r>
              <a:rPr dirty="0" spc="-515"/>
              <a:t>PROJECTS</a:t>
            </a:r>
          </a:p>
        </p:txBody>
      </p:sp>
      <p:sp>
        <p:nvSpPr>
          <p:cNvPr id="3" name="object 3"/>
          <p:cNvSpPr/>
          <p:nvPr/>
        </p:nvSpPr>
        <p:spPr>
          <a:xfrm>
            <a:off x="1071372" y="1690116"/>
            <a:ext cx="1115567" cy="1030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00327" y="3160776"/>
            <a:ext cx="1031593" cy="957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89194" y="4943151"/>
            <a:ext cx="1699141" cy="4219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708910" y="1918461"/>
            <a:ext cx="55886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Carlito"/>
                <a:cs typeface="Carlito"/>
              </a:rPr>
              <a:t>Wars </a:t>
            </a:r>
            <a:r>
              <a:rPr dirty="0" sz="1200" spc="-5" b="1">
                <a:latin typeface="Carlito"/>
                <a:cs typeface="Carlito"/>
              </a:rPr>
              <a:t>and </a:t>
            </a:r>
            <a:r>
              <a:rPr dirty="0" sz="1200" spc="-10" b="1">
                <a:latin typeface="Carlito"/>
                <a:cs typeface="Carlito"/>
              </a:rPr>
              <a:t>Sawa </a:t>
            </a:r>
            <a:r>
              <a:rPr dirty="0" sz="1200">
                <a:latin typeface="Carlito"/>
                <a:cs typeface="Carlito"/>
              </a:rPr>
              <a:t>is a </a:t>
            </a:r>
            <a:r>
              <a:rPr dirty="0" sz="1200" spc="-5">
                <a:latin typeface="Carlito"/>
                <a:cs typeface="Carlito"/>
              </a:rPr>
              <a:t>project supporting </a:t>
            </a:r>
            <a:r>
              <a:rPr dirty="0" sz="1200">
                <a:latin typeface="Carlito"/>
                <a:cs typeface="Carlito"/>
              </a:rPr>
              <a:t>and </a:t>
            </a:r>
            <a:r>
              <a:rPr dirty="0" sz="1200" spc="-5">
                <a:latin typeface="Carlito"/>
                <a:cs typeface="Carlito"/>
              </a:rPr>
              <a:t>appreciating </a:t>
            </a:r>
            <a:r>
              <a:rPr dirty="0" sz="1200">
                <a:latin typeface="Carlito"/>
                <a:cs typeface="Carlito"/>
              </a:rPr>
              <a:t>the </a:t>
            </a:r>
            <a:r>
              <a:rPr dirty="0" sz="1200" spc="-10">
                <a:latin typeface="Carlito"/>
                <a:cs typeface="Carlito"/>
              </a:rPr>
              <a:t>effort </a:t>
            </a:r>
            <a:r>
              <a:rPr dirty="0" sz="1200">
                <a:latin typeface="Carlito"/>
                <a:cs typeface="Carlito"/>
              </a:rPr>
              <a:t>and </a:t>
            </a:r>
            <a:r>
              <a:rPr dirty="0" sz="1200" spc="-5">
                <a:latin typeface="Carlito"/>
                <a:cs typeface="Carlito"/>
              </a:rPr>
              <a:t>talents of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students</a:t>
            </a:r>
            <a:r>
              <a:rPr dirty="0" sz="1200" spc="-1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1564" y="3453765"/>
            <a:ext cx="54184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rlito"/>
                <a:cs typeface="Carlito"/>
              </a:rPr>
              <a:t>GRADUATE </a:t>
            </a:r>
            <a:r>
              <a:rPr dirty="0" sz="1200" spc="-10" b="1">
                <a:latin typeface="Carlito"/>
                <a:cs typeface="Carlito"/>
              </a:rPr>
              <a:t>INDUSTRY </a:t>
            </a:r>
            <a:r>
              <a:rPr dirty="0" sz="1200">
                <a:latin typeface="Carlito"/>
                <a:cs typeface="Carlito"/>
              </a:rPr>
              <a:t>is a modern </a:t>
            </a:r>
            <a:r>
              <a:rPr dirty="0" sz="1200" spc="-5">
                <a:latin typeface="Carlito"/>
                <a:cs typeface="Carlito"/>
              </a:rPr>
              <a:t>project </a:t>
            </a:r>
            <a:r>
              <a:rPr dirty="0" sz="1200">
                <a:latin typeface="Carlito"/>
                <a:cs typeface="Carlito"/>
              </a:rPr>
              <a:t>in the field </a:t>
            </a:r>
            <a:r>
              <a:rPr dirty="0" sz="1200" spc="-5">
                <a:latin typeface="Carlito"/>
                <a:cs typeface="Carlito"/>
              </a:rPr>
              <a:t>of mathematics, </a:t>
            </a:r>
            <a:r>
              <a:rPr dirty="0" sz="1200" spc="-10">
                <a:latin typeface="Carlito"/>
                <a:cs typeface="Carlito"/>
              </a:rPr>
              <a:t>natural </a:t>
            </a:r>
            <a:r>
              <a:rPr dirty="0" sz="1200" spc="-5">
                <a:latin typeface="Carlito"/>
                <a:cs typeface="Carlito"/>
              </a:rPr>
              <a:t>science,  technical </a:t>
            </a:r>
            <a:r>
              <a:rPr dirty="0" sz="1200">
                <a:latin typeface="Carlito"/>
                <a:cs typeface="Carlito"/>
              </a:rPr>
              <a:t>and </a:t>
            </a:r>
            <a:r>
              <a:rPr dirty="0" sz="1200" spc="-5">
                <a:latin typeface="Carlito"/>
                <a:cs typeface="Carlito"/>
              </a:rPr>
              <a:t>computer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classes.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1564" y="4871466"/>
            <a:ext cx="575564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rlito"/>
                <a:cs typeface="Carlito"/>
              </a:rPr>
              <a:t>Erasmus+Educational </a:t>
            </a:r>
            <a:r>
              <a:rPr dirty="0" sz="1200" spc="-10" b="1">
                <a:latin typeface="Carlito"/>
                <a:cs typeface="Carlito"/>
              </a:rPr>
              <a:t>Staff </a:t>
            </a:r>
            <a:r>
              <a:rPr dirty="0" sz="1200" b="1">
                <a:latin typeface="Carlito"/>
                <a:cs typeface="Carlito"/>
              </a:rPr>
              <a:t>mobility</a:t>
            </a:r>
            <a:r>
              <a:rPr dirty="0" sz="1200">
                <a:latin typeface="Carlito"/>
                <a:cs typeface="Carlito"/>
              </a:rPr>
              <a:t>. </a:t>
            </a:r>
            <a:r>
              <a:rPr dirty="0" sz="1200" spc="-5">
                <a:latin typeface="Carlito"/>
                <a:cs typeface="Carlito"/>
              </a:rPr>
              <a:t>Project </a:t>
            </a:r>
            <a:r>
              <a:rPr dirty="0" sz="1200" spc="-35">
                <a:latin typeface="Carlito"/>
                <a:cs typeface="Carlito"/>
              </a:rPr>
              <a:t>„Towards </a:t>
            </a:r>
            <a:r>
              <a:rPr dirty="0" sz="1200" spc="-5">
                <a:latin typeface="Carlito"/>
                <a:cs typeface="Carlito"/>
              </a:rPr>
              <a:t>better </a:t>
            </a:r>
            <a:r>
              <a:rPr dirty="0" sz="1200">
                <a:latin typeface="Carlito"/>
                <a:cs typeface="Carlito"/>
              </a:rPr>
              <a:t>quality and modernity” is  </a:t>
            </a:r>
            <a:r>
              <a:rPr dirty="0" sz="1200" spc="-5">
                <a:latin typeface="Carlito"/>
                <a:cs typeface="Carlito"/>
              </a:rPr>
              <a:t>dedicated to raise </a:t>
            </a:r>
            <a:r>
              <a:rPr dirty="0" sz="1200">
                <a:latin typeface="Carlito"/>
                <a:cs typeface="Carlito"/>
              </a:rPr>
              <a:t>quality </a:t>
            </a:r>
            <a:r>
              <a:rPr dirty="0" sz="1200" spc="-5">
                <a:latin typeface="Carlito"/>
                <a:cs typeface="Carlito"/>
              </a:rPr>
              <a:t>of education </a:t>
            </a:r>
            <a:r>
              <a:rPr dirty="0" sz="1200">
                <a:latin typeface="Carlito"/>
                <a:cs typeface="Carlito"/>
              </a:rPr>
              <a:t>and </a:t>
            </a:r>
            <a:r>
              <a:rPr dirty="0" sz="1200" spc="-5">
                <a:latin typeface="Carlito"/>
                <a:cs typeface="Carlito"/>
              </a:rPr>
              <a:t>international cooperation </a:t>
            </a:r>
            <a:r>
              <a:rPr dirty="0" sz="1200" spc="-10">
                <a:latin typeface="Carlito"/>
                <a:cs typeface="Carlito"/>
              </a:rPr>
              <a:t>at </a:t>
            </a:r>
            <a:r>
              <a:rPr dirty="0" sz="1200">
                <a:latin typeface="Carlito"/>
                <a:cs typeface="Carlito"/>
              </a:rPr>
              <a:t>the Bilingual</a:t>
            </a:r>
            <a:r>
              <a:rPr dirty="0" sz="1200" spc="-17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Primary  </a:t>
            </a:r>
            <a:r>
              <a:rPr dirty="0" sz="1200" spc="-5">
                <a:latin typeface="Carlito"/>
                <a:cs typeface="Carlito"/>
              </a:rPr>
              <a:t>School </a:t>
            </a:r>
            <a:r>
              <a:rPr dirty="0" sz="1200">
                <a:latin typeface="Carlito"/>
                <a:cs typeface="Carlito"/>
              </a:rPr>
              <a:t>nr 1 in </a:t>
            </a:r>
            <a:r>
              <a:rPr dirty="0" sz="1200" spc="-25">
                <a:latin typeface="Carlito"/>
                <a:cs typeface="Carlito"/>
              </a:rPr>
              <a:t>Warsaw. </a:t>
            </a:r>
            <a:r>
              <a:rPr dirty="0" sz="1200">
                <a:latin typeface="Carlito"/>
                <a:cs typeface="Carlito"/>
              </a:rPr>
              <a:t>Its main </a:t>
            </a:r>
            <a:r>
              <a:rPr dirty="0" sz="1200" spc="-5">
                <a:latin typeface="Carlito"/>
                <a:cs typeface="Carlito"/>
              </a:rPr>
              <a:t>goal </a:t>
            </a:r>
            <a:r>
              <a:rPr dirty="0" sz="1200">
                <a:latin typeface="Carlito"/>
                <a:cs typeface="Carlito"/>
              </a:rPr>
              <a:t>is </a:t>
            </a:r>
            <a:r>
              <a:rPr dirty="0" sz="1200" spc="-5">
                <a:latin typeface="Carlito"/>
                <a:cs typeface="Carlito"/>
              </a:rPr>
              <a:t>to raise </a:t>
            </a:r>
            <a:r>
              <a:rPr dirty="0" sz="1200">
                <a:latin typeface="Carlito"/>
                <a:cs typeface="Carlito"/>
              </a:rPr>
              <a:t>quality </a:t>
            </a:r>
            <a:r>
              <a:rPr dirty="0" sz="1200" spc="-5">
                <a:latin typeface="Carlito"/>
                <a:cs typeface="Carlito"/>
              </a:rPr>
              <a:t>of education within </a:t>
            </a:r>
            <a:r>
              <a:rPr dirty="0" sz="1200" spc="-10">
                <a:latin typeface="Carlito"/>
                <a:cs typeface="Carlito"/>
              </a:rPr>
              <a:t>integrated content  </a:t>
            </a:r>
            <a:r>
              <a:rPr dirty="0" sz="1200">
                <a:latin typeface="Carlito"/>
                <a:cs typeface="Carlito"/>
              </a:rPr>
              <a:t>and </a:t>
            </a:r>
            <a:r>
              <a:rPr dirty="0" sz="1200" spc="-5">
                <a:latin typeface="Carlito"/>
                <a:cs typeface="Carlito"/>
              </a:rPr>
              <a:t>areas of subjects taught </a:t>
            </a:r>
            <a:r>
              <a:rPr dirty="0" sz="1200">
                <a:latin typeface="Carlito"/>
                <a:cs typeface="Carlito"/>
              </a:rPr>
              <a:t>in English, </a:t>
            </a:r>
            <a:r>
              <a:rPr dirty="0" sz="1200" spc="-5">
                <a:latin typeface="Carlito"/>
                <a:cs typeface="Carlito"/>
              </a:rPr>
              <a:t>teaching </a:t>
            </a:r>
            <a:r>
              <a:rPr dirty="0" sz="1200">
                <a:latin typeface="Carlito"/>
                <a:cs typeface="Carlito"/>
              </a:rPr>
              <a:t>other </a:t>
            </a:r>
            <a:r>
              <a:rPr dirty="0" sz="1200" spc="-5">
                <a:latin typeface="Carlito"/>
                <a:cs typeface="Carlito"/>
              </a:rPr>
              <a:t>foreign languages </a:t>
            </a:r>
            <a:r>
              <a:rPr dirty="0" sz="1200">
                <a:latin typeface="Carlito"/>
                <a:cs typeface="Carlito"/>
              </a:rPr>
              <a:t>and </a:t>
            </a:r>
            <a:r>
              <a:rPr dirty="0" sz="1200" spc="-5">
                <a:latin typeface="Carlito"/>
                <a:cs typeface="Carlito"/>
              </a:rPr>
              <a:t>use </a:t>
            </a:r>
            <a:r>
              <a:rPr dirty="0" sz="1200" spc="-10">
                <a:latin typeface="Carlito"/>
                <a:cs typeface="Carlito"/>
              </a:rPr>
              <a:t>innovative  </a:t>
            </a:r>
            <a:r>
              <a:rPr dirty="0" sz="1200" spc="-5">
                <a:latin typeface="Carlito"/>
                <a:cs typeface="Carlito"/>
              </a:rPr>
              <a:t>technologies </a:t>
            </a:r>
            <a:r>
              <a:rPr dirty="0" sz="1200">
                <a:latin typeface="Carlito"/>
                <a:cs typeface="Carlito"/>
              </a:rPr>
              <a:t>and </a:t>
            </a:r>
            <a:r>
              <a:rPr dirty="0" sz="1200" spc="-5">
                <a:latin typeface="Carlito"/>
                <a:cs typeface="Carlito"/>
              </a:rPr>
              <a:t>digital tools, </a:t>
            </a:r>
            <a:r>
              <a:rPr dirty="0" sz="1200">
                <a:latin typeface="Carlito"/>
                <a:cs typeface="Carlito"/>
              </a:rPr>
              <a:t>as </a:t>
            </a:r>
            <a:r>
              <a:rPr dirty="0" sz="1200" spc="-5">
                <a:latin typeface="Carlito"/>
                <a:cs typeface="Carlito"/>
              </a:rPr>
              <a:t>well </a:t>
            </a:r>
            <a:r>
              <a:rPr dirty="0" sz="1200">
                <a:latin typeface="Carlito"/>
                <a:cs typeface="Carlito"/>
              </a:rPr>
              <a:t>as new </a:t>
            </a:r>
            <a:r>
              <a:rPr dirty="0" sz="1200" spc="-5">
                <a:latin typeface="Carlito"/>
                <a:cs typeface="Carlito"/>
              </a:rPr>
              <a:t>methods </a:t>
            </a:r>
            <a:r>
              <a:rPr dirty="0" sz="1200">
                <a:latin typeface="Carlito"/>
                <a:cs typeface="Carlito"/>
              </a:rPr>
              <a:t>and </a:t>
            </a:r>
            <a:r>
              <a:rPr dirty="0" sz="1200" spc="-5">
                <a:latin typeface="Carlito"/>
                <a:cs typeface="Carlito"/>
              </a:rPr>
              <a:t>techniques of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motivation.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94703" y="6492240"/>
            <a:ext cx="2462783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2735580" marR="5080" indent="-2720975">
              <a:lnSpc>
                <a:spcPts val="3020"/>
              </a:lnSpc>
              <a:spcBef>
                <a:spcPts val="480"/>
              </a:spcBef>
            </a:pPr>
            <a:r>
              <a:rPr dirty="0" spc="-140"/>
              <a:t>Bilingual </a:t>
            </a:r>
            <a:r>
              <a:rPr dirty="0" spc="-150"/>
              <a:t>Primary </a:t>
            </a:r>
            <a:r>
              <a:rPr dirty="0" spc="-200"/>
              <a:t>School </a:t>
            </a:r>
            <a:r>
              <a:rPr dirty="0" spc="-160"/>
              <a:t>No. </a:t>
            </a:r>
            <a:r>
              <a:rPr dirty="0" spc="-145"/>
              <a:t>1 </a:t>
            </a:r>
            <a:r>
              <a:rPr dirty="0" spc="-55"/>
              <a:t>in </a:t>
            </a:r>
            <a:r>
              <a:rPr dirty="0" spc="-240"/>
              <a:t>Warsaw,</a:t>
            </a:r>
            <a:r>
              <a:rPr dirty="0" spc="-495"/>
              <a:t> </a:t>
            </a:r>
            <a:r>
              <a:rPr dirty="0" spc="-190"/>
              <a:t>Poland  </a:t>
            </a:r>
            <a:r>
              <a:rPr dirty="0" spc="-515"/>
              <a:t>PROJECTS</a:t>
            </a:r>
          </a:p>
        </p:txBody>
      </p:sp>
      <p:sp>
        <p:nvSpPr>
          <p:cNvPr id="3" name="object 3"/>
          <p:cNvSpPr/>
          <p:nvPr/>
        </p:nvSpPr>
        <p:spPr>
          <a:xfrm>
            <a:off x="1056461" y="1986847"/>
            <a:ext cx="1138798" cy="1708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7532" y="4120896"/>
            <a:ext cx="1578864" cy="2232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83255" y="3323031"/>
            <a:ext cx="590423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rlito"/>
                <a:cs typeface="Carlito"/>
              </a:rPr>
              <a:t>Our school is </a:t>
            </a:r>
            <a:r>
              <a:rPr dirty="0" sz="1800" spc="-15">
                <a:latin typeface="Carlito"/>
                <a:cs typeface="Carlito"/>
              </a:rPr>
              <a:t>registred </a:t>
            </a:r>
            <a:r>
              <a:rPr dirty="0" sz="1800">
                <a:latin typeface="Carlito"/>
                <a:cs typeface="Carlito"/>
              </a:rPr>
              <a:t>as a </a:t>
            </a:r>
            <a:r>
              <a:rPr dirty="0" sz="1800" spc="-5">
                <a:latin typeface="Carlito"/>
                <a:cs typeface="Carlito"/>
              </a:rPr>
              <a:t>Cambridge International School</a:t>
            </a:r>
            <a:r>
              <a:rPr dirty="0" sz="1800" spc="10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and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Carlito"/>
                <a:cs typeface="Carlito"/>
              </a:rPr>
              <a:t>joined </a:t>
            </a:r>
            <a:r>
              <a:rPr dirty="0" sz="1800">
                <a:latin typeface="Carlito"/>
                <a:cs typeface="Carlito"/>
              </a:rPr>
              <a:t>the </a:t>
            </a:r>
            <a:r>
              <a:rPr dirty="0" sz="1800" spc="-5">
                <a:latin typeface="Carlito"/>
                <a:cs typeface="Carlito"/>
              </a:rPr>
              <a:t>Cambridge </a:t>
            </a:r>
            <a:r>
              <a:rPr dirty="0" sz="1800" spc="-15">
                <a:latin typeface="Carlito"/>
                <a:cs typeface="Carlito"/>
              </a:rPr>
              <a:t>program for </a:t>
            </a:r>
            <a:r>
              <a:rPr dirty="0" sz="1800" spc="-10">
                <a:latin typeface="Carlito"/>
                <a:cs typeface="Carlito"/>
              </a:rPr>
              <a:t>foreign </a:t>
            </a:r>
            <a:r>
              <a:rPr dirty="0" sz="1800" spc="-5">
                <a:latin typeface="Carlito"/>
                <a:cs typeface="Carlito"/>
              </a:rPr>
              <a:t>primary</a:t>
            </a:r>
            <a:r>
              <a:rPr dirty="0" sz="1800" spc="90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schools.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91071" y="6419088"/>
            <a:ext cx="2462783" cy="128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2552700" marR="5080" indent="-2538095">
              <a:lnSpc>
                <a:spcPts val="3020"/>
              </a:lnSpc>
              <a:spcBef>
                <a:spcPts val="480"/>
              </a:spcBef>
            </a:pPr>
            <a:r>
              <a:rPr dirty="0" spc="-140"/>
              <a:t>Bilingual </a:t>
            </a:r>
            <a:r>
              <a:rPr dirty="0" spc="-150"/>
              <a:t>Primary </a:t>
            </a:r>
            <a:r>
              <a:rPr dirty="0" spc="-200"/>
              <a:t>School </a:t>
            </a:r>
            <a:r>
              <a:rPr dirty="0" spc="-160"/>
              <a:t>No. </a:t>
            </a:r>
            <a:r>
              <a:rPr dirty="0" spc="-145"/>
              <a:t>1 </a:t>
            </a:r>
            <a:r>
              <a:rPr dirty="0" spc="-55"/>
              <a:t>in </a:t>
            </a:r>
            <a:r>
              <a:rPr dirty="0" spc="-240"/>
              <a:t>Warsaw,</a:t>
            </a:r>
            <a:r>
              <a:rPr dirty="0" spc="-495"/>
              <a:t> </a:t>
            </a:r>
            <a:r>
              <a:rPr dirty="0" spc="-190"/>
              <a:t>Poland  </a:t>
            </a:r>
            <a:r>
              <a:rPr dirty="0" spc="-415"/>
              <a:t>LANGUAGES</a:t>
            </a:r>
          </a:p>
        </p:txBody>
      </p:sp>
      <p:sp>
        <p:nvSpPr>
          <p:cNvPr id="3" name="object 3"/>
          <p:cNvSpPr/>
          <p:nvPr/>
        </p:nvSpPr>
        <p:spPr>
          <a:xfrm>
            <a:off x="876300" y="1815083"/>
            <a:ext cx="2574036" cy="1764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337560" marR="5080">
              <a:lnSpc>
                <a:spcPct val="100099"/>
              </a:lnSpc>
              <a:spcBef>
                <a:spcPts val="100"/>
              </a:spcBef>
            </a:pPr>
            <a:r>
              <a:rPr dirty="0" spc="-5"/>
              <a:t>Most of the </a:t>
            </a:r>
            <a:r>
              <a:rPr dirty="0"/>
              <a:t>lessons </a:t>
            </a:r>
            <a:r>
              <a:rPr dirty="0" spc="-10"/>
              <a:t>at </a:t>
            </a:r>
            <a:r>
              <a:rPr dirty="0" spc="-5"/>
              <a:t>school </a:t>
            </a:r>
            <a:r>
              <a:rPr dirty="0" spc="-10"/>
              <a:t>are conducted </a:t>
            </a:r>
            <a:r>
              <a:rPr dirty="0"/>
              <a:t>in </a:t>
            </a:r>
            <a:r>
              <a:rPr dirty="0" spc="-5"/>
              <a:t>Polish and  English. </a:t>
            </a:r>
            <a:r>
              <a:rPr dirty="0" spc="-20"/>
              <a:t>Teachers </a:t>
            </a:r>
            <a:r>
              <a:rPr dirty="0" spc="-10"/>
              <a:t>broaden </a:t>
            </a:r>
            <a:r>
              <a:rPr dirty="0" spc="-5"/>
              <a:t>students' knowledge </a:t>
            </a:r>
            <a:r>
              <a:rPr dirty="0" spc="-10"/>
              <a:t>through  new </a:t>
            </a:r>
            <a:r>
              <a:rPr dirty="0" spc="-5"/>
              <a:t>vocabulary </a:t>
            </a:r>
            <a:r>
              <a:rPr dirty="0" spc="-10"/>
              <a:t>related to </a:t>
            </a:r>
            <a:r>
              <a:rPr dirty="0" spc="-5"/>
              <a:t>the subject and </a:t>
            </a:r>
            <a:r>
              <a:rPr dirty="0" spc="-10"/>
              <a:t>communicate  </a:t>
            </a:r>
            <a:r>
              <a:rPr dirty="0"/>
              <a:t>with </a:t>
            </a:r>
            <a:r>
              <a:rPr dirty="0" spc="-5"/>
              <a:t>students </a:t>
            </a:r>
            <a:r>
              <a:rPr dirty="0"/>
              <a:t>in </a:t>
            </a:r>
            <a:r>
              <a:rPr dirty="0" spc="-5"/>
              <a:t>English </a:t>
            </a:r>
            <a:r>
              <a:rPr dirty="0"/>
              <a:t>so </a:t>
            </a:r>
            <a:r>
              <a:rPr dirty="0" spc="-5"/>
              <a:t>that children </a:t>
            </a:r>
            <a:r>
              <a:rPr dirty="0" spc="-10"/>
              <a:t>feel comfortable  </a:t>
            </a:r>
            <a:r>
              <a:rPr dirty="0"/>
              <a:t>in </a:t>
            </a:r>
            <a:r>
              <a:rPr dirty="0" spc="-10"/>
              <a:t>communication </a:t>
            </a:r>
            <a:r>
              <a:rPr dirty="0"/>
              <a:t>in </a:t>
            </a:r>
            <a:r>
              <a:rPr dirty="0" spc="-5"/>
              <a:t>this language. Communication </a:t>
            </a:r>
            <a:r>
              <a:rPr dirty="0"/>
              <a:t>in  </a:t>
            </a:r>
            <a:r>
              <a:rPr dirty="0" spc="-10"/>
              <a:t>different </a:t>
            </a:r>
            <a:r>
              <a:rPr dirty="0" spc="-5"/>
              <a:t>languages </a:t>
            </a:r>
            <a:r>
              <a:rPr dirty="0"/>
              <a:t>is very </a:t>
            </a:r>
            <a:r>
              <a:rPr dirty="0" spc="-5"/>
              <a:t>important, that's </a:t>
            </a:r>
            <a:r>
              <a:rPr dirty="0" spc="-10"/>
              <a:t>why </a:t>
            </a:r>
            <a:r>
              <a:rPr dirty="0" spc="-5"/>
              <a:t>our  school </a:t>
            </a:r>
            <a:r>
              <a:rPr dirty="0" spc="-15"/>
              <a:t>offers </a:t>
            </a:r>
            <a:r>
              <a:rPr dirty="0"/>
              <a:t>a </a:t>
            </a:r>
            <a:r>
              <a:rPr dirty="0" spc="-5"/>
              <a:t>choice </a:t>
            </a:r>
            <a:r>
              <a:rPr dirty="0"/>
              <a:t>of </a:t>
            </a:r>
            <a:r>
              <a:rPr dirty="0" spc="-5"/>
              <a:t>Spanish and </a:t>
            </a:r>
            <a:r>
              <a:rPr dirty="0" spc="-10"/>
              <a:t>French to </a:t>
            </a:r>
            <a:r>
              <a:rPr dirty="0" spc="-5"/>
              <a:t>choose  </a:t>
            </a:r>
            <a:r>
              <a:rPr dirty="0" spc="-10"/>
              <a:t>from.</a:t>
            </a:r>
          </a:p>
        </p:txBody>
      </p:sp>
      <p:sp>
        <p:nvSpPr>
          <p:cNvPr id="5" name="object 5"/>
          <p:cNvSpPr/>
          <p:nvPr/>
        </p:nvSpPr>
        <p:spPr>
          <a:xfrm>
            <a:off x="1622895" y="4558284"/>
            <a:ext cx="989055" cy="1191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311777" y="4985765"/>
            <a:ext cx="4016375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rlito"/>
                <a:cs typeface="Carlito"/>
              </a:rPr>
              <a:t>For </a:t>
            </a:r>
            <a:r>
              <a:rPr dirty="0" sz="1400" spc="-5">
                <a:latin typeface="Carlito"/>
                <a:cs typeface="Carlito"/>
              </a:rPr>
              <a:t>two </a:t>
            </a:r>
            <a:r>
              <a:rPr dirty="0" sz="1400" spc="-10">
                <a:latin typeface="Carlito"/>
                <a:cs typeface="Carlito"/>
              </a:rPr>
              <a:t>years </a:t>
            </a:r>
            <a:r>
              <a:rPr dirty="0" sz="1400" spc="-5">
                <a:latin typeface="Carlito"/>
                <a:cs typeface="Carlito"/>
              </a:rPr>
              <a:t>now our school has </a:t>
            </a:r>
            <a:r>
              <a:rPr dirty="0" sz="1400" spc="-10">
                <a:latin typeface="Carlito"/>
                <a:cs typeface="Carlito"/>
              </a:rPr>
              <a:t>cooperated </a:t>
            </a:r>
            <a:r>
              <a:rPr dirty="0" sz="1400">
                <a:latin typeface="Carlito"/>
                <a:cs typeface="Carlito"/>
              </a:rPr>
              <a:t>with a  </a:t>
            </a:r>
            <a:r>
              <a:rPr dirty="0" sz="1400" spc="-5">
                <a:latin typeface="Carlito"/>
                <a:cs typeface="Carlito"/>
              </a:rPr>
              <a:t>Spanish school: Sage College from </a:t>
            </a:r>
            <a:r>
              <a:rPr dirty="0" sz="1400" spc="-10">
                <a:latin typeface="Carlito"/>
                <a:cs typeface="Carlito"/>
              </a:rPr>
              <a:t>Jerez </a:t>
            </a:r>
            <a:r>
              <a:rPr dirty="0" sz="1400" spc="-5">
                <a:latin typeface="Carlito"/>
                <a:cs typeface="Carlito"/>
              </a:rPr>
              <a:t>de </a:t>
            </a:r>
            <a:r>
              <a:rPr dirty="0" sz="1400">
                <a:latin typeface="Carlito"/>
                <a:cs typeface="Carlito"/>
              </a:rPr>
              <a:t>la </a:t>
            </a:r>
            <a:r>
              <a:rPr dirty="0" sz="1400" spc="-10">
                <a:latin typeface="Carlito"/>
                <a:cs typeface="Carlito"/>
              </a:rPr>
              <a:t>Frontera.  Once </a:t>
            </a:r>
            <a:r>
              <a:rPr dirty="0" sz="1400">
                <a:latin typeface="Carlito"/>
                <a:cs typeface="Carlito"/>
              </a:rPr>
              <a:t>a </a:t>
            </a:r>
            <a:r>
              <a:rPr dirty="0" sz="1400" spc="-5">
                <a:latin typeface="Carlito"/>
                <a:cs typeface="Carlito"/>
              </a:rPr>
              <a:t>year students </a:t>
            </a:r>
            <a:r>
              <a:rPr dirty="0" sz="1400" spc="-10">
                <a:latin typeface="Carlito"/>
                <a:cs typeface="Carlito"/>
              </a:rPr>
              <a:t>from </a:t>
            </a:r>
            <a:r>
              <a:rPr dirty="0" sz="1400" spc="-5">
                <a:latin typeface="Carlito"/>
                <a:cs typeface="Carlito"/>
              </a:rPr>
              <a:t>both schools </a:t>
            </a:r>
            <a:r>
              <a:rPr dirty="0" sz="1400" spc="-10">
                <a:latin typeface="Carlito"/>
                <a:cs typeface="Carlito"/>
              </a:rPr>
              <a:t>meet to </a:t>
            </a:r>
            <a:r>
              <a:rPr dirty="0" sz="1400" spc="-5">
                <a:latin typeface="Carlito"/>
                <a:cs typeface="Carlito"/>
              </a:rPr>
              <a:t>realise  </a:t>
            </a:r>
            <a:r>
              <a:rPr dirty="0" sz="1400">
                <a:latin typeface="Carlito"/>
                <a:cs typeface="Carlito"/>
              </a:rPr>
              <a:t>a </a:t>
            </a:r>
            <a:r>
              <a:rPr dirty="0" sz="1400" spc="-5">
                <a:latin typeface="Carlito"/>
                <a:cs typeface="Carlito"/>
              </a:rPr>
              <a:t>joint</a:t>
            </a:r>
            <a:r>
              <a:rPr dirty="0" sz="1400" spc="-10">
                <a:latin typeface="Carlito"/>
                <a:cs typeface="Carlito"/>
              </a:rPr>
              <a:t> project.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0903" y="6545578"/>
            <a:ext cx="2462783" cy="128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1737995" marR="5080" indent="-1724025">
              <a:lnSpc>
                <a:spcPts val="3020"/>
              </a:lnSpc>
              <a:spcBef>
                <a:spcPts val="480"/>
              </a:spcBef>
            </a:pPr>
            <a:r>
              <a:rPr dirty="0" spc="-140"/>
              <a:t>Bilingual </a:t>
            </a:r>
            <a:r>
              <a:rPr dirty="0" spc="-150"/>
              <a:t>Primary </a:t>
            </a:r>
            <a:r>
              <a:rPr dirty="0" spc="-200"/>
              <a:t>School </a:t>
            </a:r>
            <a:r>
              <a:rPr dirty="0" spc="-160"/>
              <a:t>No. </a:t>
            </a:r>
            <a:r>
              <a:rPr dirty="0" spc="-145"/>
              <a:t>1 </a:t>
            </a:r>
            <a:r>
              <a:rPr dirty="0" spc="-55"/>
              <a:t>in </a:t>
            </a:r>
            <a:r>
              <a:rPr dirty="0" spc="-240"/>
              <a:t>Warsaw,</a:t>
            </a:r>
            <a:r>
              <a:rPr dirty="0" spc="-495"/>
              <a:t> </a:t>
            </a:r>
            <a:r>
              <a:rPr dirty="0" spc="-190"/>
              <a:t>Poland  </a:t>
            </a:r>
            <a:r>
              <a:rPr dirty="0" spc="-130"/>
              <a:t>Extracurricular</a:t>
            </a:r>
            <a:r>
              <a:rPr dirty="0" spc="-200"/>
              <a:t> </a:t>
            </a:r>
            <a:r>
              <a:rPr dirty="0" spc="-100"/>
              <a:t>activities</a:t>
            </a:r>
          </a:p>
        </p:txBody>
      </p:sp>
      <p:sp>
        <p:nvSpPr>
          <p:cNvPr id="3" name="object 3"/>
          <p:cNvSpPr/>
          <p:nvPr/>
        </p:nvSpPr>
        <p:spPr>
          <a:xfrm>
            <a:off x="1345691" y="1918716"/>
            <a:ext cx="2846832" cy="2706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85232" y="1888235"/>
            <a:ext cx="2048256" cy="2737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84884" y="4845177"/>
            <a:ext cx="7237095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rlito"/>
                <a:cs typeface="Carlito"/>
              </a:rPr>
              <a:t>In our school we </a:t>
            </a:r>
            <a:r>
              <a:rPr dirty="0" sz="1400" spc="-15">
                <a:latin typeface="Carlito"/>
                <a:cs typeface="Carlito"/>
              </a:rPr>
              <a:t>have </a:t>
            </a:r>
            <a:r>
              <a:rPr dirty="0" sz="1400" spc="-5">
                <a:latin typeface="Carlito"/>
                <a:cs typeface="Carlito"/>
              </a:rPr>
              <a:t>additional </a:t>
            </a:r>
            <a:r>
              <a:rPr dirty="0" sz="1400">
                <a:latin typeface="Carlito"/>
                <a:cs typeface="Carlito"/>
              </a:rPr>
              <a:t>classes </a:t>
            </a:r>
            <a:r>
              <a:rPr dirty="0" sz="1400" spc="-5">
                <a:latin typeface="Carlito"/>
                <a:cs typeface="Carlito"/>
              </a:rPr>
              <a:t>which </a:t>
            </a:r>
            <a:r>
              <a:rPr dirty="0" sz="1400" spc="-10">
                <a:latin typeface="Carlito"/>
                <a:cs typeface="Carlito"/>
              </a:rPr>
              <a:t>are </a:t>
            </a:r>
            <a:r>
              <a:rPr dirty="0" sz="1400" spc="-5">
                <a:latin typeface="Carlito"/>
                <a:cs typeface="Carlito"/>
              </a:rPr>
              <a:t>for everyone </a:t>
            </a:r>
            <a:r>
              <a:rPr dirty="0" sz="1400">
                <a:latin typeface="Carlito"/>
                <a:cs typeface="Carlito"/>
              </a:rPr>
              <a:t>who </a:t>
            </a:r>
            <a:r>
              <a:rPr dirty="0" sz="1400" spc="-5">
                <a:latin typeface="Carlito"/>
                <a:cs typeface="Carlito"/>
              </a:rPr>
              <a:t>wants </a:t>
            </a:r>
            <a:r>
              <a:rPr dirty="0" sz="1400" spc="-10">
                <a:latin typeface="Carlito"/>
                <a:cs typeface="Carlito"/>
              </a:rPr>
              <a:t>to </a:t>
            </a:r>
            <a:r>
              <a:rPr dirty="0" sz="1400">
                <a:latin typeface="Carlito"/>
                <a:cs typeface="Carlito"/>
              </a:rPr>
              <a:t>learn </a:t>
            </a:r>
            <a:r>
              <a:rPr dirty="0" sz="1400" spc="-5">
                <a:latin typeface="Carlito"/>
                <a:cs typeface="Carlito"/>
              </a:rPr>
              <a:t>something </a:t>
            </a:r>
            <a:r>
              <a:rPr dirty="0" sz="1400" spc="-25">
                <a:latin typeface="Carlito"/>
                <a:cs typeface="Carlito"/>
              </a:rPr>
              <a:t>new.  We </a:t>
            </a:r>
            <a:r>
              <a:rPr dirty="0" sz="1400" spc="-10">
                <a:latin typeface="Carlito"/>
                <a:cs typeface="Carlito"/>
              </a:rPr>
              <a:t>have, for example, extra </a:t>
            </a:r>
            <a:r>
              <a:rPr dirty="0" sz="1400" spc="-5">
                <a:latin typeface="Carlito"/>
                <a:cs typeface="Carlito"/>
              </a:rPr>
              <a:t>chess and </a:t>
            </a:r>
            <a:r>
              <a:rPr dirty="0" sz="1400">
                <a:latin typeface="Carlito"/>
                <a:cs typeface="Carlito"/>
              </a:rPr>
              <a:t>art classes. </a:t>
            </a:r>
            <a:r>
              <a:rPr dirty="0" sz="1400" spc="-5">
                <a:latin typeface="Carlito"/>
                <a:cs typeface="Carlito"/>
              </a:rPr>
              <a:t>They </a:t>
            </a:r>
            <a:r>
              <a:rPr dirty="0" sz="1400" spc="-10">
                <a:latin typeface="Carlito"/>
                <a:cs typeface="Carlito"/>
              </a:rPr>
              <a:t>are </a:t>
            </a:r>
            <a:r>
              <a:rPr dirty="0" sz="1400" spc="-5">
                <a:latin typeface="Carlito"/>
                <a:cs typeface="Carlito"/>
              </a:rPr>
              <a:t>really important </a:t>
            </a:r>
            <a:r>
              <a:rPr dirty="0" sz="1400" spc="-10">
                <a:latin typeface="Carlito"/>
                <a:cs typeface="Carlito"/>
              </a:rPr>
              <a:t>for </a:t>
            </a:r>
            <a:r>
              <a:rPr dirty="0" sz="1400" spc="-5">
                <a:latin typeface="Carlito"/>
                <a:cs typeface="Carlito"/>
              </a:rPr>
              <a:t>students </a:t>
            </a:r>
            <a:r>
              <a:rPr dirty="0" sz="1400" spc="-10">
                <a:latin typeface="Carlito"/>
                <a:cs typeface="Carlito"/>
              </a:rPr>
              <a:t>to improve  </a:t>
            </a:r>
            <a:r>
              <a:rPr dirty="0" sz="1400" spc="-5">
                <a:latin typeface="Carlito"/>
                <a:cs typeface="Carlito"/>
              </a:rPr>
              <a:t>their</a:t>
            </a:r>
            <a:r>
              <a:rPr dirty="0" sz="140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skills.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13497" y="6518249"/>
            <a:ext cx="1184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rlito"/>
                <a:cs typeface="Carlito"/>
              </a:rPr>
              <a:t>Photo: Z.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Skibińska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088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</a:pPr>
            <a:r>
              <a:rPr dirty="0" spc="-140"/>
              <a:t>Bilingual </a:t>
            </a:r>
            <a:r>
              <a:rPr dirty="0" spc="-150"/>
              <a:t>Primary </a:t>
            </a:r>
            <a:r>
              <a:rPr dirty="0" spc="-200"/>
              <a:t>School </a:t>
            </a:r>
            <a:r>
              <a:rPr dirty="0" spc="-160"/>
              <a:t>No. </a:t>
            </a:r>
            <a:r>
              <a:rPr dirty="0" spc="-145"/>
              <a:t>1 </a:t>
            </a:r>
            <a:r>
              <a:rPr dirty="0" spc="-55"/>
              <a:t>in </a:t>
            </a:r>
            <a:r>
              <a:rPr dirty="0" spc="-240"/>
              <a:t>Warsaw,</a:t>
            </a:r>
            <a:r>
              <a:rPr dirty="0" spc="-495"/>
              <a:t> </a:t>
            </a:r>
            <a:r>
              <a:rPr dirty="0" spc="-190"/>
              <a:t>Poland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749" y="1834134"/>
            <a:ext cx="777240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22275" marR="41783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rlito"/>
                <a:cs typeface="Carlito"/>
              </a:rPr>
              <a:t>This </a:t>
            </a:r>
            <a:r>
              <a:rPr dirty="0" sz="1800" spc="-10">
                <a:latin typeface="Carlito"/>
                <a:cs typeface="Carlito"/>
              </a:rPr>
              <a:t>presentation was prepared </a:t>
            </a:r>
            <a:r>
              <a:rPr dirty="0" sz="1800">
                <a:latin typeface="Carlito"/>
                <a:cs typeface="Carlito"/>
              </a:rPr>
              <a:t>as </a:t>
            </a:r>
            <a:r>
              <a:rPr dirty="0" sz="1800" spc="-5">
                <a:latin typeface="Carlito"/>
                <a:cs typeface="Carlito"/>
              </a:rPr>
              <a:t>part of </a:t>
            </a:r>
            <a:r>
              <a:rPr dirty="0" sz="1800">
                <a:latin typeface="Carlito"/>
                <a:cs typeface="Carlito"/>
              </a:rPr>
              <a:t>the </a:t>
            </a:r>
            <a:r>
              <a:rPr dirty="0" sz="1800" spc="-10">
                <a:latin typeface="Carlito"/>
                <a:cs typeface="Carlito"/>
              </a:rPr>
              <a:t>project: „Climat </a:t>
            </a:r>
            <a:r>
              <a:rPr dirty="0" sz="1800" spc="-5">
                <a:latin typeface="Carlito"/>
                <a:cs typeface="Carlito"/>
              </a:rPr>
              <a:t>is </a:t>
            </a:r>
            <a:r>
              <a:rPr dirty="0" sz="1800">
                <a:latin typeface="Carlito"/>
                <a:cs typeface="Carlito"/>
              </a:rPr>
              <a:t>a </a:t>
            </a:r>
            <a:r>
              <a:rPr dirty="0" sz="1800" spc="-5">
                <a:latin typeface="Carlito"/>
                <a:cs typeface="Carlito"/>
              </a:rPr>
              <a:t>topic!!!”  2019-1-PL01-KA229-064863.</a:t>
            </a:r>
            <a:endParaRPr sz="1800">
              <a:latin typeface="Carlito"/>
              <a:cs typeface="Carlito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800" spc="-15">
                <a:latin typeface="Carlito"/>
                <a:cs typeface="Carlito"/>
              </a:rPr>
              <a:t>Program </a:t>
            </a:r>
            <a:r>
              <a:rPr dirty="0" sz="1800" spc="-5">
                <a:latin typeface="Carlito"/>
                <a:cs typeface="Carlito"/>
              </a:rPr>
              <a:t>Erasmus+, </a:t>
            </a:r>
            <a:r>
              <a:rPr dirty="0" sz="1800" spc="-10">
                <a:latin typeface="Carlito"/>
                <a:cs typeface="Carlito"/>
              </a:rPr>
              <a:t>Cooperation </a:t>
            </a:r>
            <a:r>
              <a:rPr dirty="0" sz="1800" spc="-15">
                <a:latin typeface="Carlito"/>
                <a:cs typeface="Carlito"/>
              </a:rPr>
              <a:t>for </a:t>
            </a:r>
            <a:r>
              <a:rPr dirty="0" sz="1800" spc="-10">
                <a:latin typeface="Carlito"/>
                <a:cs typeface="Carlito"/>
              </a:rPr>
              <a:t>innovation </a:t>
            </a:r>
            <a:r>
              <a:rPr dirty="0" sz="1800">
                <a:latin typeface="Carlito"/>
                <a:cs typeface="Carlito"/>
              </a:rPr>
              <a:t>and the </a:t>
            </a:r>
            <a:r>
              <a:rPr dirty="0" sz="1800" spc="-10">
                <a:latin typeface="Carlito"/>
                <a:cs typeface="Carlito"/>
              </a:rPr>
              <a:t>exchange </a:t>
            </a:r>
            <a:r>
              <a:rPr dirty="0" sz="1800" spc="-5">
                <a:latin typeface="Carlito"/>
                <a:cs typeface="Carlito"/>
              </a:rPr>
              <a:t>of </a:t>
            </a:r>
            <a:r>
              <a:rPr dirty="0" sz="1800">
                <a:latin typeface="Carlito"/>
                <a:cs typeface="Carlito"/>
              </a:rPr>
              <a:t>good </a:t>
            </a:r>
            <a:r>
              <a:rPr dirty="0" sz="1800" spc="-15">
                <a:latin typeface="Carlito"/>
                <a:cs typeface="Carlito"/>
              </a:rPr>
              <a:t>practices,  </a:t>
            </a:r>
            <a:r>
              <a:rPr dirty="0" sz="1800">
                <a:latin typeface="Carlito"/>
                <a:cs typeface="Carlito"/>
              </a:rPr>
              <a:t>KA229 - </a:t>
            </a:r>
            <a:r>
              <a:rPr dirty="0" sz="1800" spc="-5">
                <a:latin typeface="Carlito"/>
                <a:cs typeface="Carlito"/>
              </a:rPr>
              <a:t>School </a:t>
            </a:r>
            <a:r>
              <a:rPr dirty="0" sz="1800" spc="-10">
                <a:latin typeface="Carlito"/>
                <a:cs typeface="Carlito"/>
              </a:rPr>
              <a:t>Exchange</a:t>
            </a:r>
            <a:r>
              <a:rPr dirty="0" sz="1800" spc="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Partnerships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04416" y="3767328"/>
            <a:ext cx="2621280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47359" y="3124200"/>
            <a:ext cx="1798319" cy="1761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088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</a:pPr>
            <a:r>
              <a:rPr dirty="0" spc="-140"/>
              <a:t>Bilingual </a:t>
            </a:r>
            <a:r>
              <a:rPr dirty="0" spc="-150"/>
              <a:t>Primary </a:t>
            </a:r>
            <a:r>
              <a:rPr dirty="0" spc="-200"/>
              <a:t>School </a:t>
            </a:r>
            <a:r>
              <a:rPr dirty="0" spc="-160"/>
              <a:t>No. </a:t>
            </a:r>
            <a:r>
              <a:rPr dirty="0" spc="-145"/>
              <a:t>1 </a:t>
            </a:r>
            <a:r>
              <a:rPr dirty="0" spc="-55"/>
              <a:t>in </a:t>
            </a:r>
            <a:r>
              <a:rPr dirty="0" spc="-240"/>
              <a:t>Warsaw,</a:t>
            </a:r>
            <a:r>
              <a:rPr dirty="0" spc="-495"/>
              <a:t> </a:t>
            </a:r>
            <a:r>
              <a:rPr dirty="0" spc="-190"/>
              <a:t>Poland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40308" y="1514855"/>
            <a:ext cx="6155690" cy="4706620"/>
            <a:chOff x="940308" y="1514855"/>
            <a:chExt cx="6155690" cy="4706620"/>
          </a:xfrm>
        </p:grpSpPr>
        <p:sp>
          <p:nvSpPr>
            <p:cNvPr id="4" name="object 4"/>
            <p:cNvSpPr/>
            <p:nvPr/>
          </p:nvSpPr>
          <p:spPr>
            <a:xfrm>
              <a:off x="2328672" y="1868423"/>
              <a:ext cx="4767072" cy="4352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40308" y="1514855"/>
              <a:ext cx="1481328" cy="9875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163951" y="6240271"/>
            <a:ext cx="30918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rlito"/>
                <a:cs typeface="Carlito"/>
              </a:rPr>
              <a:t>The </a:t>
            </a:r>
            <a:r>
              <a:rPr dirty="0" sz="1800" spc="-10">
                <a:latin typeface="Carlito"/>
                <a:cs typeface="Carlito"/>
              </a:rPr>
              <a:t>Republic </a:t>
            </a:r>
            <a:r>
              <a:rPr dirty="0" sz="1800" spc="-5">
                <a:latin typeface="Carlito"/>
                <a:cs typeface="Carlito"/>
              </a:rPr>
              <a:t>of </a:t>
            </a:r>
            <a:r>
              <a:rPr dirty="0" sz="1800" spc="-10">
                <a:latin typeface="Carlito"/>
                <a:cs typeface="Carlito"/>
              </a:rPr>
              <a:t>Poland </a:t>
            </a:r>
            <a:r>
              <a:rPr dirty="0" sz="1800" spc="-5">
                <a:latin typeface="Carlito"/>
                <a:cs typeface="Carlito"/>
              </a:rPr>
              <a:t>in</a:t>
            </a:r>
            <a:r>
              <a:rPr dirty="0" sz="1800" spc="4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Europe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0881" y="6431076"/>
            <a:ext cx="99949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Carlito"/>
                <a:cs typeface="Carlito"/>
              </a:rPr>
              <a:t>Photo:</a:t>
            </a:r>
            <a:r>
              <a:rPr dirty="0" sz="1100" spc="-80">
                <a:latin typeface="Carlito"/>
                <a:cs typeface="Carlito"/>
              </a:rPr>
              <a:t> </a:t>
            </a:r>
            <a:r>
              <a:rPr dirty="0" sz="1100">
                <a:latin typeface="Carlito"/>
                <a:cs typeface="Carlito"/>
              </a:rPr>
              <a:t>Wikipedia</a:t>
            </a:r>
            <a:endParaRPr sz="11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088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</a:pPr>
            <a:r>
              <a:rPr dirty="0" spc="-140"/>
              <a:t>Bilingual </a:t>
            </a:r>
            <a:r>
              <a:rPr dirty="0" spc="-150"/>
              <a:t>Primary </a:t>
            </a:r>
            <a:r>
              <a:rPr dirty="0" spc="-200"/>
              <a:t>School </a:t>
            </a:r>
            <a:r>
              <a:rPr dirty="0" spc="-160"/>
              <a:t>No. </a:t>
            </a:r>
            <a:r>
              <a:rPr dirty="0" spc="-145"/>
              <a:t>1 </a:t>
            </a:r>
            <a:r>
              <a:rPr dirty="0" spc="-55"/>
              <a:t>in </a:t>
            </a:r>
            <a:r>
              <a:rPr dirty="0" spc="-240"/>
              <a:t>Warsaw,</a:t>
            </a:r>
            <a:r>
              <a:rPr dirty="0" spc="-495"/>
              <a:t> </a:t>
            </a:r>
            <a:r>
              <a:rPr dirty="0" spc="-190"/>
              <a:t>Poland</a:t>
            </a:r>
          </a:p>
        </p:txBody>
      </p:sp>
      <p:sp>
        <p:nvSpPr>
          <p:cNvPr id="3" name="object 3"/>
          <p:cNvSpPr/>
          <p:nvPr/>
        </p:nvSpPr>
        <p:spPr>
          <a:xfrm>
            <a:off x="2679192" y="1801367"/>
            <a:ext cx="3785615" cy="3797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294121" y="3450716"/>
            <a:ext cx="6235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0" b="1">
                <a:latin typeface="Carlito"/>
                <a:cs typeface="Carlito"/>
              </a:rPr>
              <a:t>W</a:t>
            </a:r>
            <a:r>
              <a:rPr dirty="0" sz="1400" b="1">
                <a:latin typeface="Carlito"/>
                <a:cs typeface="Carlito"/>
              </a:rPr>
              <a:t>ars</a:t>
            </a:r>
            <a:r>
              <a:rPr dirty="0" sz="1400" spc="-10" b="1">
                <a:latin typeface="Carlito"/>
                <a:cs typeface="Carlito"/>
              </a:rPr>
              <a:t>a</a:t>
            </a:r>
            <a:r>
              <a:rPr dirty="0" sz="1400" b="1">
                <a:latin typeface="Carlito"/>
                <a:cs typeface="Carlito"/>
              </a:rPr>
              <a:t>w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1046" y="6012281"/>
            <a:ext cx="198373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rlito"/>
                <a:cs typeface="Carlito"/>
              </a:rPr>
              <a:t>Mazovia </a:t>
            </a:r>
            <a:r>
              <a:rPr dirty="0" sz="1800">
                <a:latin typeface="Carlito"/>
                <a:cs typeface="Carlito"/>
              </a:rPr>
              <a:t>– </a:t>
            </a:r>
            <a:r>
              <a:rPr dirty="0" sz="1800" spc="-5">
                <a:latin typeface="Carlito"/>
                <a:cs typeface="Carlito"/>
              </a:rPr>
              <a:t>our</a:t>
            </a:r>
            <a:r>
              <a:rPr dirty="0" sz="1800" spc="-2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region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86471" y="6396228"/>
            <a:ext cx="950976" cy="121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088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</a:pPr>
            <a:r>
              <a:rPr dirty="0" spc="-140"/>
              <a:t>Bilingual </a:t>
            </a:r>
            <a:r>
              <a:rPr dirty="0" spc="-150"/>
              <a:t>Primary </a:t>
            </a:r>
            <a:r>
              <a:rPr dirty="0" spc="-200"/>
              <a:t>School </a:t>
            </a:r>
            <a:r>
              <a:rPr dirty="0" spc="-160"/>
              <a:t>No. </a:t>
            </a:r>
            <a:r>
              <a:rPr dirty="0" spc="-145"/>
              <a:t>1 </a:t>
            </a:r>
            <a:r>
              <a:rPr dirty="0" spc="-55"/>
              <a:t>in </a:t>
            </a:r>
            <a:r>
              <a:rPr dirty="0" spc="-240"/>
              <a:t>Warsaw,</a:t>
            </a:r>
            <a:r>
              <a:rPr dirty="0" spc="-495"/>
              <a:t> </a:t>
            </a:r>
            <a:r>
              <a:rPr dirty="0" spc="-190"/>
              <a:t>Poland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81883" y="1868423"/>
            <a:ext cx="4133215" cy="3980815"/>
            <a:chOff x="2881883" y="1868423"/>
            <a:chExt cx="4133215" cy="3980815"/>
          </a:xfrm>
        </p:grpSpPr>
        <p:sp>
          <p:nvSpPr>
            <p:cNvPr id="4" name="object 4"/>
            <p:cNvSpPr/>
            <p:nvPr/>
          </p:nvSpPr>
          <p:spPr>
            <a:xfrm>
              <a:off x="2881883" y="1868423"/>
              <a:ext cx="3803904" cy="39806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358127" y="3669792"/>
              <a:ext cx="656844" cy="647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706363" y="5140706"/>
              <a:ext cx="980440" cy="429259"/>
            </a:xfrm>
            <a:custGeom>
              <a:avLst/>
              <a:gdLst/>
              <a:ahLst/>
              <a:cxnLst/>
              <a:rect l="l" t="t" r="r" b="b"/>
              <a:pathLst>
                <a:path w="980440" h="429260">
                  <a:moveTo>
                    <a:pt x="907693" y="399763"/>
                  </a:moveTo>
                  <a:lnTo>
                    <a:pt x="895222" y="428879"/>
                  </a:lnTo>
                  <a:lnTo>
                    <a:pt x="980186" y="423799"/>
                  </a:lnTo>
                  <a:lnTo>
                    <a:pt x="964043" y="404749"/>
                  </a:lnTo>
                  <a:lnTo>
                    <a:pt x="919353" y="404749"/>
                  </a:lnTo>
                  <a:lnTo>
                    <a:pt x="907693" y="399763"/>
                  </a:lnTo>
                  <a:close/>
                </a:path>
                <a:path w="980440" h="429260">
                  <a:moveTo>
                    <a:pt x="912690" y="388097"/>
                  </a:moveTo>
                  <a:lnTo>
                    <a:pt x="907693" y="399763"/>
                  </a:lnTo>
                  <a:lnTo>
                    <a:pt x="919353" y="404749"/>
                  </a:lnTo>
                  <a:lnTo>
                    <a:pt x="924306" y="393065"/>
                  </a:lnTo>
                  <a:lnTo>
                    <a:pt x="912690" y="388097"/>
                  </a:lnTo>
                  <a:close/>
                </a:path>
                <a:path w="980440" h="429260">
                  <a:moveTo>
                    <a:pt x="925194" y="358902"/>
                  </a:moveTo>
                  <a:lnTo>
                    <a:pt x="912690" y="388097"/>
                  </a:lnTo>
                  <a:lnTo>
                    <a:pt x="924306" y="393065"/>
                  </a:lnTo>
                  <a:lnTo>
                    <a:pt x="919353" y="404749"/>
                  </a:lnTo>
                  <a:lnTo>
                    <a:pt x="964043" y="404749"/>
                  </a:lnTo>
                  <a:lnTo>
                    <a:pt x="925194" y="358902"/>
                  </a:lnTo>
                  <a:close/>
                </a:path>
                <a:path w="980440" h="429260">
                  <a:moveTo>
                    <a:pt x="5080" y="0"/>
                  </a:moveTo>
                  <a:lnTo>
                    <a:pt x="0" y="11684"/>
                  </a:lnTo>
                  <a:lnTo>
                    <a:pt x="907693" y="399763"/>
                  </a:lnTo>
                  <a:lnTo>
                    <a:pt x="912690" y="388097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7534656" y="6419088"/>
            <a:ext cx="950976" cy="121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045079" y="6093358"/>
            <a:ext cx="31426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70585" marR="5080" indent="-858519">
              <a:lnSpc>
                <a:spcPct val="100000"/>
              </a:lnSpc>
              <a:spcBef>
                <a:spcPts val="100"/>
              </a:spcBef>
            </a:pPr>
            <a:r>
              <a:rPr dirty="0" sz="1800" spc="-45">
                <a:latin typeface="Carlito"/>
                <a:cs typeface="Carlito"/>
              </a:rPr>
              <a:t>Warsaw, </a:t>
            </a:r>
            <a:r>
              <a:rPr dirty="0" sz="1800">
                <a:latin typeface="Carlito"/>
                <a:cs typeface="Carlito"/>
              </a:rPr>
              <a:t>the </a:t>
            </a:r>
            <a:r>
              <a:rPr dirty="0" sz="1800" spc="-10">
                <a:latin typeface="Carlito"/>
                <a:cs typeface="Carlito"/>
              </a:rPr>
              <a:t>capital </a:t>
            </a:r>
            <a:r>
              <a:rPr dirty="0" sz="1800" spc="-5">
                <a:latin typeface="Carlito"/>
                <a:cs typeface="Carlito"/>
              </a:rPr>
              <a:t>city of </a:t>
            </a:r>
            <a:r>
              <a:rPr dirty="0" sz="1800" spc="-10">
                <a:latin typeface="Carlito"/>
                <a:cs typeface="Carlito"/>
              </a:rPr>
              <a:t>Poland  </a:t>
            </a:r>
            <a:r>
              <a:rPr dirty="0" sz="1800">
                <a:latin typeface="Carlito"/>
                <a:cs typeface="Carlito"/>
              </a:rPr>
              <a:t>and </a:t>
            </a:r>
            <a:r>
              <a:rPr dirty="0" sz="1800" spc="-5">
                <a:latin typeface="Carlito"/>
                <a:cs typeface="Carlito"/>
              </a:rPr>
              <a:t>its</a:t>
            </a:r>
            <a:r>
              <a:rPr dirty="0" sz="1800" spc="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districts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66052" y="5448401"/>
            <a:ext cx="8185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rlito"/>
                <a:cs typeface="Carlito"/>
              </a:rPr>
              <a:t>Vistula</a:t>
            </a:r>
            <a:r>
              <a:rPr dirty="0" sz="1200" spc="-55" b="1">
                <a:latin typeface="Carlito"/>
                <a:cs typeface="Carlito"/>
              </a:rPr>
              <a:t> </a:t>
            </a:r>
            <a:r>
              <a:rPr dirty="0" sz="1200" spc="-10" b="1">
                <a:latin typeface="Carlito"/>
                <a:cs typeface="Carlito"/>
              </a:rPr>
              <a:t>River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088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</a:pPr>
            <a:r>
              <a:rPr dirty="0" spc="-140"/>
              <a:t>Bilingual </a:t>
            </a:r>
            <a:r>
              <a:rPr dirty="0" spc="-150"/>
              <a:t>Primary </a:t>
            </a:r>
            <a:r>
              <a:rPr dirty="0" spc="-200"/>
              <a:t>School </a:t>
            </a:r>
            <a:r>
              <a:rPr dirty="0" spc="-160"/>
              <a:t>No. </a:t>
            </a:r>
            <a:r>
              <a:rPr dirty="0" spc="-145"/>
              <a:t>1 </a:t>
            </a:r>
            <a:r>
              <a:rPr dirty="0" spc="-55"/>
              <a:t>in </a:t>
            </a:r>
            <a:r>
              <a:rPr dirty="0" spc="-240"/>
              <a:t>Warsaw,</a:t>
            </a:r>
            <a:r>
              <a:rPr dirty="0" spc="-495"/>
              <a:t> </a:t>
            </a:r>
            <a:r>
              <a:rPr dirty="0" spc="-190"/>
              <a:t>Poland</a:t>
            </a:r>
          </a:p>
        </p:txBody>
      </p:sp>
      <p:sp>
        <p:nvSpPr>
          <p:cNvPr id="3" name="object 3"/>
          <p:cNvSpPr/>
          <p:nvPr/>
        </p:nvSpPr>
        <p:spPr>
          <a:xfrm>
            <a:off x="406908" y="1551432"/>
            <a:ext cx="2883408" cy="2017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12820" y="1551432"/>
            <a:ext cx="2462783" cy="1999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6908" y="3825240"/>
            <a:ext cx="2773680" cy="2017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21379" y="3843528"/>
            <a:ext cx="2542031" cy="1999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92952" y="3898391"/>
            <a:ext cx="2830068" cy="19796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34100" y="1542288"/>
            <a:ext cx="2737104" cy="20177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16011" y="6419088"/>
            <a:ext cx="950976" cy="1219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795397" y="6116828"/>
            <a:ext cx="39827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rlito"/>
                <a:cs typeface="Carlito"/>
              </a:rPr>
              <a:t>Warsaw </a:t>
            </a:r>
            <a:r>
              <a:rPr dirty="0" sz="1800">
                <a:latin typeface="Carlito"/>
                <a:cs typeface="Carlito"/>
              </a:rPr>
              <a:t>– </a:t>
            </a:r>
            <a:r>
              <a:rPr dirty="0" sz="1800" spc="-10">
                <a:latin typeface="Carlito"/>
                <a:cs typeface="Carlito"/>
              </a:rPr>
              <a:t>capital </a:t>
            </a:r>
            <a:r>
              <a:rPr dirty="0" sz="1800" spc="-5">
                <a:latin typeface="Carlito"/>
                <a:cs typeface="Carlito"/>
              </a:rPr>
              <a:t>of </a:t>
            </a:r>
            <a:r>
              <a:rPr dirty="0" sz="1800">
                <a:latin typeface="Carlito"/>
                <a:cs typeface="Carlito"/>
              </a:rPr>
              <a:t>the </a:t>
            </a:r>
            <a:r>
              <a:rPr dirty="0" sz="1800" spc="-10">
                <a:latin typeface="Carlito"/>
                <a:cs typeface="Carlito"/>
              </a:rPr>
              <a:t>Republic </a:t>
            </a:r>
            <a:r>
              <a:rPr dirty="0" sz="1800" spc="-5">
                <a:latin typeface="Carlito"/>
                <a:cs typeface="Carlito"/>
              </a:rPr>
              <a:t>of</a:t>
            </a:r>
            <a:r>
              <a:rPr dirty="0" sz="1800" spc="9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Poland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088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</a:pPr>
            <a:r>
              <a:rPr dirty="0" spc="-140"/>
              <a:t>Bilingual </a:t>
            </a:r>
            <a:r>
              <a:rPr dirty="0" spc="-150"/>
              <a:t>Primary </a:t>
            </a:r>
            <a:r>
              <a:rPr dirty="0" spc="-200"/>
              <a:t>School </a:t>
            </a:r>
            <a:r>
              <a:rPr dirty="0" spc="-160"/>
              <a:t>No. </a:t>
            </a:r>
            <a:r>
              <a:rPr dirty="0" spc="-145"/>
              <a:t>1 </a:t>
            </a:r>
            <a:r>
              <a:rPr dirty="0" spc="-55"/>
              <a:t>in </a:t>
            </a:r>
            <a:r>
              <a:rPr dirty="0" spc="-240"/>
              <a:t>Warsaw,</a:t>
            </a:r>
            <a:r>
              <a:rPr dirty="0" spc="-495"/>
              <a:t> </a:t>
            </a:r>
            <a:r>
              <a:rPr dirty="0" spc="-190"/>
              <a:t>Poland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86027" y="2217420"/>
            <a:ext cx="6753225" cy="3383279"/>
            <a:chOff x="986027" y="2217420"/>
            <a:chExt cx="6753225" cy="3383279"/>
          </a:xfrm>
        </p:grpSpPr>
        <p:sp>
          <p:nvSpPr>
            <p:cNvPr id="4" name="object 4"/>
            <p:cNvSpPr/>
            <p:nvPr/>
          </p:nvSpPr>
          <p:spPr>
            <a:xfrm>
              <a:off x="1719072" y="2217420"/>
              <a:ext cx="6019800" cy="33832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86027" y="3095244"/>
              <a:ext cx="2810256" cy="16276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930390" y="6123533"/>
            <a:ext cx="1283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rlito"/>
                <a:cs typeface="Carlito"/>
              </a:rPr>
              <a:t>Photo: </a:t>
            </a:r>
            <a:r>
              <a:rPr dirty="0" sz="1200">
                <a:latin typeface="Carlito"/>
                <a:cs typeface="Carlito"/>
              </a:rPr>
              <a:t>Google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maps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088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</a:pPr>
            <a:r>
              <a:rPr dirty="0" spc="-140"/>
              <a:t>Bilingual </a:t>
            </a:r>
            <a:r>
              <a:rPr dirty="0" spc="-150"/>
              <a:t>Primary </a:t>
            </a:r>
            <a:r>
              <a:rPr dirty="0" spc="-200"/>
              <a:t>School </a:t>
            </a:r>
            <a:r>
              <a:rPr dirty="0" spc="-160"/>
              <a:t>No. </a:t>
            </a:r>
            <a:r>
              <a:rPr dirty="0" spc="-145"/>
              <a:t>1 </a:t>
            </a:r>
            <a:r>
              <a:rPr dirty="0" spc="-55"/>
              <a:t>in </a:t>
            </a:r>
            <a:r>
              <a:rPr dirty="0" spc="-240"/>
              <a:t>Warsaw,</a:t>
            </a:r>
            <a:r>
              <a:rPr dirty="0" spc="-495"/>
              <a:t> </a:t>
            </a:r>
            <a:r>
              <a:rPr dirty="0" spc="-190"/>
              <a:t>Poland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5339" y="1546605"/>
            <a:ext cx="7143750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0489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Our school </a:t>
            </a:r>
            <a:r>
              <a:rPr dirty="0" sz="1800" spc="-10">
                <a:solidFill>
                  <a:srgbClr val="404040"/>
                </a:solidFill>
                <a:latin typeface="Carlito"/>
                <a:cs typeface="Carlito"/>
              </a:rPr>
              <a:t>was founded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dirty="0" sz="1800">
                <a:solidFill>
                  <a:srgbClr val="404040"/>
                </a:solidFill>
                <a:latin typeface="Carlito"/>
                <a:cs typeface="Carlito"/>
              </a:rPr>
              <a:t>2009 </a:t>
            </a:r>
            <a:r>
              <a:rPr dirty="0" sz="1800" spc="-10">
                <a:solidFill>
                  <a:srgbClr val="404040"/>
                </a:solidFill>
                <a:latin typeface="Carlito"/>
                <a:cs typeface="Carlito"/>
              </a:rPr>
              <a:t>by </a:t>
            </a:r>
            <a:r>
              <a:rPr dirty="0" sz="1800">
                <a:solidFill>
                  <a:srgbClr val="404040"/>
                </a:solidFill>
                <a:latin typeface="Carlito"/>
                <a:cs typeface="Carlito"/>
              </a:rPr>
              <a:t>Ms. Anna </a:t>
            </a:r>
            <a:r>
              <a:rPr dirty="0" sz="1800" spc="-10">
                <a:solidFill>
                  <a:srgbClr val="404040"/>
                </a:solidFill>
                <a:latin typeface="Carlito"/>
                <a:cs typeface="Carlito"/>
              </a:rPr>
              <a:t>Zalewska-Lipka, President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of  Bilingual </a:t>
            </a:r>
            <a:r>
              <a:rPr dirty="0" sz="1800" spc="-10">
                <a:solidFill>
                  <a:srgbClr val="404040"/>
                </a:solidFill>
                <a:latin typeface="Carlito"/>
                <a:cs typeface="Carlito"/>
              </a:rPr>
              <a:t>Education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Fundation, Amaltea. </a:t>
            </a:r>
            <a:r>
              <a:rPr dirty="0" sz="1800" spc="-10">
                <a:solidFill>
                  <a:srgbClr val="404040"/>
                </a:solidFill>
                <a:latin typeface="Carlito"/>
                <a:cs typeface="Carlito"/>
              </a:rPr>
              <a:t>From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its birth, </a:t>
            </a:r>
            <a:r>
              <a:rPr dirty="0" sz="180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school is </a:t>
            </a:r>
            <a:r>
              <a:rPr dirty="0" sz="1800" spc="-15">
                <a:solidFill>
                  <a:srgbClr val="404040"/>
                </a:solidFill>
                <a:latin typeface="Carlito"/>
                <a:cs typeface="Carlito"/>
              </a:rPr>
              <a:t>located 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dirty="0" sz="180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beautiful, green </a:t>
            </a:r>
            <a:r>
              <a:rPr dirty="0" sz="1800" spc="-10">
                <a:solidFill>
                  <a:srgbClr val="404040"/>
                </a:solidFill>
                <a:latin typeface="Carlito"/>
                <a:cs typeface="Carlito"/>
              </a:rPr>
              <a:t>district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of </a:t>
            </a:r>
            <a:r>
              <a:rPr dirty="0" sz="1800" spc="-20">
                <a:solidFill>
                  <a:srgbClr val="404040"/>
                </a:solidFill>
                <a:latin typeface="Carlito"/>
                <a:cs typeface="Carlito"/>
              </a:rPr>
              <a:t>Warsaw: </a:t>
            </a:r>
            <a:r>
              <a:rPr dirty="0" sz="1800" spc="-10">
                <a:solidFill>
                  <a:srgbClr val="404040"/>
                </a:solidFill>
                <a:latin typeface="Carlito"/>
                <a:cs typeface="Carlito"/>
              </a:rPr>
              <a:t>Wesoła,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surrounded by</a:t>
            </a:r>
            <a:r>
              <a:rPr dirty="0" sz="1800" spc="20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1800" spc="-15">
                <a:solidFill>
                  <a:srgbClr val="404040"/>
                </a:solidFill>
                <a:latin typeface="Carlito"/>
                <a:cs typeface="Carlito"/>
              </a:rPr>
              <a:t>forests.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With </a:t>
            </a:r>
            <a:r>
              <a:rPr dirty="0" sz="1800">
                <a:solidFill>
                  <a:srgbClr val="404040"/>
                </a:solidFill>
                <a:latin typeface="Carlito"/>
                <a:cs typeface="Carlito"/>
              </a:rPr>
              <a:t>185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pupils </a:t>
            </a:r>
            <a:r>
              <a:rPr dirty="0" sz="1800">
                <a:solidFill>
                  <a:srgbClr val="404040"/>
                </a:solidFill>
                <a:latin typeface="Carlito"/>
                <a:cs typeface="Carlito"/>
              </a:rPr>
              <a:t>and 40 </a:t>
            </a:r>
            <a:r>
              <a:rPr dirty="0" sz="1800" spc="-10">
                <a:solidFill>
                  <a:srgbClr val="404040"/>
                </a:solidFill>
                <a:latin typeface="Carlito"/>
                <a:cs typeface="Carlito"/>
              </a:rPr>
              <a:t>teachers we are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not </a:t>
            </a:r>
            <a:r>
              <a:rPr dirty="0" sz="1800">
                <a:solidFill>
                  <a:srgbClr val="404040"/>
                </a:solidFill>
                <a:latin typeface="Carlito"/>
                <a:cs typeface="Carlito"/>
              </a:rPr>
              <a:t>a </a:t>
            </a:r>
            <a:r>
              <a:rPr dirty="0" sz="1800" spc="-10">
                <a:solidFill>
                  <a:srgbClr val="404040"/>
                </a:solidFill>
                <a:latin typeface="Carlito"/>
                <a:cs typeface="Carlito"/>
              </a:rPr>
              <a:t>large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school. </a:t>
            </a:r>
            <a:r>
              <a:rPr dirty="0" sz="1800">
                <a:solidFill>
                  <a:srgbClr val="404040"/>
                </a:solidFill>
                <a:latin typeface="Carlito"/>
                <a:cs typeface="Carlito"/>
              </a:rPr>
              <a:t>An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important  part of </a:t>
            </a:r>
            <a:r>
              <a:rPr dirty="0" sz="180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dirty="0" sz="1800" spc="-20">
                <a:solidFill>
                  <a:srgbClr val="404040"/>
                </a:solidFill>
                <a:latin typeface="Carlito"/>
                <a:cs typeface="Carlito"/>
              </a:rPr>
              <a:t>school’s </a:t>
            </a:r>
            <a:r>
              <a:rPr dirty="0" sz="1800" spc="-15">
                <a:solidFill>
                  <a:srgbClr val="404040"/>
                </a:solidFill>
                <a:latin typeface="Carlito"/>
                <a:cs typeface="Carlito"/>
              </a:rPr>
              <a:t>strategy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is </a:t>
            </a:r>
            <a:r>
              <a:rPr dirty="0" sz="1800" spc="-10">
                <a:solidFill>
                  <a:srgbClr val="404040"/>
                </a:solidFill>
                <a:latin typeface="Carlito"/>
                <a:cs typeface="Carlito"/>
              </a:rPr>
              <a:t>education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within </a:t>
            </a:r>
            <a:r>
              <a:rPr dirty="0" sz="1800" spc="-15">
                <a:solidFill>
                  <a:srgbClr val="404040"/>
                </a:solidFill>
                <a:latin typeface="Carlito"/>
                <a:cs typeface="Carlito"/>
              </a:rPr>
              <a:t>integrated </a:t>
            </a:r>
            <a:r>
              <a:rPr dirty="0" sz="1800" spc="-10">
                <a:solidFill>
                  <a:srgbClr val="404040"/>
                </a:solidFill>
                <a:latin typeface="Carlito"/>
                <a:cs typeface="Carlito"/>
              </a:rPr>
              <a:t>content </a:t>
            </a:r>
            <a:r>
              <a:rPr dirty="0" sz="180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dirty="0" sz="1800" spc="-10">
                <a:solidFill>
                  <a:srgbClr val="404040"/>
                </a:solidFill>
                <a:latin typeface="Carlito"/>
                <a:cs typeface="Carlito"/>
              </a:rPr>
              <a:t>areas 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of subjects </a:t>
            </a:r>
            <a:r>
              <a:rPr dirty="0" sz="1800" spc="-10">
                <a:solidFill>
                  <a:srgbClr val="404040"/>
                </a:solidFill>
                <a:latin typeface="Carlito"/>
                <a:cs typeface="Carlito"/>
              </a:rPr>
              <a:t>taught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in English, teaching other </a:t>
            </a:r>
            <a:r>
              <a:rPr dirty="0" sz="1800" spc="-10">
                <a:solidFill>
                  <a:srgbClr val="404040"/>
                </a:solidFill>
                <a:latin typeface="Carlito"/>
                <a:cs typeface="Carlito"/>
              </a:rPr>
              <a:t>foreign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languages </a:t>
            </a:r>
            <a:r>
              <a:rPr dirty="0" sz="1800">
                <a:solidFill>
                  <a:srgbClr val="404040"/>
                </a:solidFill>
                <a:latin typeface="Carlito"/>
                <a:cs typeface="Carlito"/>
              </a:rPr>
              <a:t>and use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of  </a:t>
            </a:r>
            <a:r>
              <a:rPr dirty="0" sz="1800" spc="-10">
                <a:solidFill>
                  <a:srgbClr val="404040"/>
                </a:solidFill>
                <a:latin typeface="Carlito"/>
                <a:cs typeface="Carlito"/>
              </a:rPr>
              <a:t>innovative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technologies </a:t>
            </a:r>
            <a:r>
              <a:rPr dirty="0" sz="180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dirty="0" sz="1800" spc="-10">
                <a:solidFill>
                  <a:srgbClr val="404040"/>
                </a:solidFill>
                <a:latin typeface="Carlito"/>
                <a:cs typeface="Carlito"/>
              </a:rPr>
              <a:t>digital tools, </a:t>
            </a:r>
            <a:r>
              <a:rPr dirty="0" sz="1800">
                <a:solidFill>
                  <a:srgbClr val="404040"/>
                </a:solidFill>
                <a:latin typeface="Carlito"/>
                <a:cs typeface="Carlito"/>
              </a:rPr>
              <a:t>as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well </a:t>
            </a:r>
            <a:r>
              <a:rPr dirty="0" sz="1800">
                <a:solidFill>
                  <a:srgbClr val="404040"/>
                </a:solidFill>
                <a:latin typeface="Carlito"/>
                <a:cs typeface="Carlito"/>
              </a:rPr>
              <a:t>as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new methods </a:t>
            </a:r>
            <a:r>
              <a:rPr dirty="0" sz="1800">
                <a:solidFill>
                  <a:srgbClr val="404040"/>
                </a:solidFill>
                <a:latin typeface="Carlito"/>
                <a:cs typeface="Carlito"/>
              </a:rPr>
              <a:t>and 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techniques of</a:t>
            </a:r>
            <a:r>
              <a:rPr dirty="0" sz="1800" spc="2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Carlito"/>
                <a:cs typeface="Carlito"/>
              </a:rPr>
              <a:t>motivation.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404040"/>
                </a:solidFill>
                <a:latin typeface="Carlito"/>
                <a:cs typeface="Carlito"/>
              </a:rPr>
              <a:t>While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learning in our school kids </a:t>
            </a:r>
            <a:r>
              <a:rPr dirty="0" sz="1800" spc="-10">
                <a:solidFill>
                  <a:srgbClr val="404040"/>
                </a:solidFill>
                <a:latin typeface="Carlito"/>
                <a:cs typeface="Carlito"/>
              </a:rPr>
              <a:t>can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develop their </a:t>
            </a:r>
            <a:r>
              <a:rPr dirty="0" sz="1800" spc="-10">
                <a:solidFill>
                  <a:srgbClr val="404040"/>
                </a:solidFill>
                <a:latin typeface="Carlito"/>
                <a:cs typeface="Carlito"/>
              </a:rPr>
              <a:t>various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passions</a:t>
            </a:r>
            <a:r>
              <a:rPr dirty="0" sz="1800" spc="18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404040"/>
                </a:solidFill>
                <a:latin typeface="Carlito"/>
                <a:cs typeface="Carlito"/>
              </a:rPr>
              <a:t>and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hobbies such </a:t>
            </a:r>
            <a:r>
              <a:rPr dirty="0" sz="1800">
                <a:solidFill>
                  <a:srgbClr val="404040"/>
                </a:solidFill>
                <a:latin typeface="Carlito"/>
                <a:cs typeface="Carlito"/>
              </a:rPr>
              <a:t>as: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music, </a:t>
            </a:r>
            <a:r>
              <a:rPr dirty="0" sz="1800" spc="-10">
                <a:solidFill>
                  <a:srgbClr val="404040"/>
                </a:solidFill>
                <a:latin typeface="Carlito"/>
                <a:cs typeface="Carlito"/>
              </a:rPr>
              <a:t>drama, </a:t>
            </a:r>
            <a:r>
              <a:rPr dirty="0" sz="1800">
                <a:solidFill>
                  <a:srgbClr val="404040"/>
                </a:solidFill>
                <a:latin typeface="Carlito"/>
                <a:cs typeface="Carlito"/>
              </a:rPr>
              <a:t>art,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maths, languages,</a:t>
            </a:r>
            <a:r>
              <a:rPr dirty="0" sz="1800" spc="7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arlito"/>
                <a:cs typeface="Carlito"/>
              </a:rPr>
              <a:t>science.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01206" y="5338943"/>
            <a:ext cx="935246" cy="916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1636395" marR="5080" indent="-1621790">
              <a:lnSpc>
                <a:spcPts val="3020"/>
              </a:lnSpc>
              <a:spcBef>
                <a:spcPts val="480"/>
              </a:spcBef>
            </a:pPr>
            <a:r>
              <a:rPr dirty="0" spc="-140"/>
              <a:t>Bilingual </a:t>
            </a:r>
            <a:r>
              <a:rPr dirty="0" spc="-150"/>
              <a:t>Primary </a:t>
            </a:r>
            <a:r>
              <a:rPr dirty="0" spc="-200"/>
              <a:t>School </a:t>
            </a:r>
            <a:r>
              <a:rPr dirty="0" spc="-160"/>
              <a:t>No. </a:t>
            </a:r>
            <a:r>
              <a:rPr dirty="0" spc="-145"/>
              <a:t>1 </a:t>
            </a:r>
            <a:r>
              <a:rPr dirty="0" spc="-55"/>
              <a:t>in </a:t>
            </a:r>
            <a:r>
              <a:rPr dirty="0" spc="-240"/>
              <a:t>Warsaw,</a:t>
            </a:r>
            <a:r>
              <a:rPr dirty="0" spc="-495"/>
              <a:t> </a:t>
            </a:r>
            <a:r>
              <a:rPr dirty="0" spc="-190"/>
              <a:t>Poland  </a:t>
            </a:r>
            <a:r>
              <a:rPr dirty="0" spc="-150"/>
              <a:t>Environmental</a:t>
            </a:r>
            <a:r>
              <a:rPr dirty="0" spc="-195"/>
              <a:t> </a:t>
            </a:r>
            <a:r>
              <a:rPr dirty="0" spc="-110"/>
              <a:t>Protection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33955" y="1790700"/>
            <a:ext cx="5821680" cy="3961129"/>
            <a:chOff x="1933955" y="1790700"/>
            <a:chExt cx="5821680" cy="3961129"/>
          </a:xfrm>
        </p:grpSpPr>
        <p:sp>
          <p:nvSpPr>
            <p:cNvPr id="4" name="object 4"/>
            <p:cNvSpPr/>
            <p:nvPr/>
          </p:nvSpPr>
          <p:spPr>
            <a:xfrm>
              <a:off x="1933955" y="1790700"/>
              <a:ext cx="4910328" cy="3276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932932" y="3953255"/>
              <a:ext cx="1822704" cy="17983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359153" y="5771184"/>
            <a:ext cx="62871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rlito"/>
                <a:cs typeface="Carlito"/>
              </a:rPr>
              <a:t>Earth </a:t>
            </a:r>
            <a:r>
              <a:rPr dirty="0" sz="1800" spc="-15" b="1">
                <a:latin typeface="Carlito"/>
                <a:cs typeface="Carlito"/>
              </a:rPr>
              <a:t>Day </a:t>
            </a:r>
            <a:r>
              <a:rPr dirty="0" sz="1800" spc="-5">
                <a:latin typeface="Carlito"/>
                <a:cs typeface="Carlito"/>
              </a:rPr>
              <a:t>is </a:t>
            </a:r>
            <a:r>
              <a:rPr dirty="0" sz="1800">
                <a:latin typeface="Carlito"/>
                <a:cs typeface="Carlito"/>
              </a:rPr>
              <a:t>an </a:t>
            </a:r>
            <a:r>
              <a:rPr dirty="0" sz="1800" spc="-5">
                <a:latin typeface="Carlito"/>
                <a:cs typeface="Carlito"/>
              </a:rPr>
              <a:t>annual event </a:t>
            </a:r>
            <a:r>
              <a:rPr dirty="0" sz="1800" spc="-10">
                <a:latin typeface="Carlito"/>
                <a:cs typeface="Carlito"/>
              </a:rPr>
              <a:t>celebrated </a:t>
            </a:r>
            <a:r>
              <a:rPr dirty="0" sz="1800" spc="-5">
                <a:latin typeface="Carlito"/>
                <a:cs typeface="Carlito"/>
              </a:rPr>
              <a:t>in our school on April </a:t>
            </a:r>
            <a:r>
              <a:rPr dirty="0" sz="1800">
                <a:latin typeface="Carlito"/>
                <a:cs typeface="Carlito"/>
              </a:rPr>
              <a:t>22 </a:t>
            </a:r>
            <a:r>
              <a:rPr dirty="0" sz="1800" spc="-10">
                <a:latin typeface="Carlito"/>
                <a:cs typeface="Carlito"/>
              </a:rPr>
              <a:t>to  </a:t>
            </a:r>
            <a:r>
              <a:rPr dirty="0" sz="1800" spc="-15">
                <a:latin typeface="Carlito"/>
                <a:cs typeface="Carlito"/>
              </a:rPr>
              <a:t>demonstrate </a:t>
            </a:r>
            <a:r>
              <a:rPr dirty="0" sz="1800" spc="-5">
                <a:latin typeface="Carlito"/>
                <a:cs typeface="Carlito"/>
              </a:rPr>
              <a:t>support </a:t>
            </a:r>
            <a:r>
              <a:rPr dirty="0" sz="1800" spc="-15">
                <a:latin typeface="Carlito"/>
                <a:cs typeface="Carlito"/>
              </a:rPr>
              <a:t>for </a:t>
            </a:r>
            <a:r>
              <a:rPr dirty="0" sz="1800" spc="-10">
                <a:latin typeface="Carlito"/>
                <a:cs typeface="Carlito"/>
              </a:rPr>
              <a:t>environmental</a:t>
            </a:r>
            <a:r>
              <a:rPr dirty="0" sz="1800" spc="5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protection.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111" y="373761"/>
            <a:ext cx="6845934" cy="835660"/>
          </a:xfrm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1634489" marR="5080" indent="-1621790">
              <a:lnSpc>
                <a:spcPts val="3020"/>
              </a:lnSpc>
              <a:spcBef>
                <a:spcPts val="480"/>
              </a:spcBef>
            </a:pPr>
            <a:r>
              <a:rPr dirty="0" spc="-140"/>
              <a:t>Bilingual </a:t>
            </a:r>
            <a:r>
              <a:rPr dirty="0" spc="-150"/>
              <a:t>Primary </a:t>
            </a:r>
            <a:r>
              <a:rPr dirty="0" spc="-200"/>
              <a:t>School </a:t>
            </a:r>
            <a:r>
              <a:rPr dirty="0" spc="-160"/>
              <a:t>No. </a:t>
            </a:r>
            <a:r>
              <a:rPr dirty="0" spc="-145"/>
              <a:t>1 </a:t>
            </a:r>
            <a:r>
              <a:rPr dirty="0" spc="-55"/>
              <a:t>in </a:t>
            </a:r>
            <a:r>
              <a:rPr dirty="0" spc="-240"/>
              <a:t>Warsaw,</a:t>
            </a:r>
            <a:r>
              <a:rPr dirty="0" spc="-495"/>
              <a:t> </a:t>
            </a:r>
            <a:r>
              <a:rPr dirty="0" spc="-190"/>
              <a:t>Poland  </a:t>
            </a:r>
            <a:r>
              <a:rPr dirty="0" spc="-145"/>
              <a:t>Environmental</a:t>
            </a:r>
            <a:r>
              <a:rPr dirty="0" spc="-200"/>
              <a:t> </a:t>
            </a:r>
            <a:r>
              <a:rPr dirty="0" spc="-110"/>
              <a:t>Protection</a:t>
            </a:r>
          </a:p>
        </p:txBody>
      </p:sp>
      <p:sp>
        <p:nvSpPr>
          <p:cNvPr id="3" name="object 3"/>
          <p:cNvSpPr/>
          <p:nvPr/>
        </p:nvSpPr>
        <p:spPr>
          <a:xfrm>
            <a:off x="1572767" y="1967483"/>
            <a:ext cx="6271259" cy="3528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172959" y="6582867"/>
            <a:ext cx="13347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rlito"/>
                <a:cs typeface="Carlito"/>
              </a:rPr>
              <a:t>Photo: A.</a:t>
            </a:r>
            <a:r>
              <a:rPr dirty="0" sz="1100" spc="-75">
                <a:latin typeface="Carlito"/>
                <a:cs typeface="Carlito"/>
              </a:rPr>
              <a:t> </a:t>
            </a:r>
            <a:r>
              <a:rPr dirty="0" sz="1100" spc="-5">
                <a:latin typeface="Carlito"/>
                <a:cs typeface="Carlito"/>
              </a:rPr>
              <a:t>Boguszewska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83357" y="5819038"/>
            <a:ext cx="43465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rlito"/>
                <a:cs typeface="Carlito"/>
              </a:rPr>
              <a:t>Action: About animal </a:t>
            </a:r>
            <a:r>
              <a:rPr dirty="0" sz="1800" spc="-5">
                <a:latin typeface="Carlito"/>
                <a:cs typeface="Carlito"/>
              </a:rPr>
              <a:t>species </a:t>
            </a:r>
            <a:r>
              <a:rPr dirty="0" sz="1800">
                <a:latin typeface="Carlito"/>
                <a:cs typeface="Carlito"/>
              </a:rPr>
              <a:t>under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protection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Annaba</dc:creator>
  <dc:title>Prezentacja programu PowerPoint</dc:title>
  <dcterms:created xsi:type="dcterms:W3CDTF">2020-02-26T14:14:44Z</dcterms:created>
  <dcterms:modified xsi:type="dcterms:W3CDTF">2020-02-26T14:14:44Z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2019-08-25T00:00:00Z</vt:filetime>
  </property>
  <property fmtid="{D5CDD505-2E9C-101B-9397-08002B2CF9AE}" pid="3" name="Creator">
    <vt:lpwstr>Microsoft® PowerPoint® dla Office 365</vt:lpwstr>
  </property>
  <property fmtid="{D5CDD505-2E9C-101B-9397-08002B2CF9AE}" pid="4" name="LastSaved">
    <vt:filetime>2020-02-26T00:00:00Z</vt:filetime>
  </property>
</Properties>
</file>